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1"/>
  </p:notesMasterIdLst>
  <p:handoutMasterIdLst>
    <p:handoutMasterId r:id="rId32"/>
  </p:handoutMasterIdLst>
  <p:sldIdLst>
    <p:sldId id="256" r:id="rId2"/>
    <p:sldId id="257" r:id="rId3"/>
    <p:sldId id="265" r:id="rId4"/>
    <p:sldId id="258" r:id="rId5"/>
    <p:sldId id="268" r:id="rId6"/>
    <p:sldId id="261" r:id="rId7"/>
    <p:sldId id="283" r:id="rId8"/>
    <p:sldId id="281" r:id="rId9"/>
    <p:sldId id="262" r:id="rId10"/>
    <p:sldId id="263" r:id="rId11"/>
    <p:sldId id="271" r:id="rId12"/>
    <p:sldId id="272" r:id="rId13"/>
    <p:sldId id="273" r:id="rId14"/>
    <p:sldId id="274" r:id="rId15"/>
    <p:sldId id="282" r:id="rId16"/>
    <p:sldId id="275" r:id="rId17"/>
    <p:sldId id="276" r:id="rId18"/>
    <p:sldId id="277" r:id="rId19"/>
    <p:sldId id="264" r:id="rId20"/>
    <p:sldId id="259" r:id="rId21"/>
    <p:sldId id="280" r:id="rId22"/>
    <p:sldId id="278" r:id="rId23"/>
    <p:sldId id="279" r:id="rId24"/>
    <p:sldId id="269" r:id="rId25"/>
    <p:sldId id="270" r:id="rId26"/>
    <p:sldId id="266" r:id="rId27"/>
    <p:sldId id="284" r:id="rId28"/>
    <p:sldId id="285" r:id="rId29"/>
    <p:sldId id="286"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ry Wenig" initials="GDW"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82060" autoAdjust="0"/>
  </p:normalViewPr>
  <p:slideViewPr>
    <p:cSldViewPr>
      <p:cViewPr varScale="1">
        <p:scale>
          <a:sx n="56" d="100"/>
          <a:sy n="56" d="100"/>
        </p:scale>
        <p:origin x="-1680" y="-90"/>
      </p:cViewPr>
      <p:guideLst>
        <p:guide orient="horz" pos="2160"/>
        <p:guide pos="2880"/>
      </p:guideLst>
    </p:cSldViewPr>
  </p:slideViewPr>
  <p:outlineViewPr>
    <p:cViewPr>
      <p:scale>
        <a:sx n="33" d="100"/>
        <a:sy n="33" d="100"/>
      </p:scale>
      <p:origin x="42" y="7920"/>
    </p:cViewPr>
  </p:outlineViewPr>
  <p:notesTextViewPr>
    <p:cViewPr>
      <p:scale>
        <a:sx n="1" d="1"/>
        <a:sy n="1" d="1"/>
      </p:scale>
      <p:origin x="0" y="0"/>
    </p:cViewPr>
  </p:notesTextViewPr>
  <p:sorterViewPr>
    <p:cViewPr>
      <p:scale>
        <a:sx n="100" d="100"/>
        <a:sy n="100" d="100"/>
      </p:scale>
      <p:origin x="0" y="0"/>
    </p:cViewPr>
  </p:sorterViewPr>
  <p:notesViewPr>
    <p:cSldViewPr>
      <p:cViewPr>
        <p:scale>
          <a:sx n="60" d="100"/>
          <a:sy n="60" d="100"/>
        </p:scale>
        <p:origin x="-2748" y="13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4E45C45-B311-4663-A3DC-6C12A36A60A4}" type="datetimeFigureOut">
              <a:rPr lang="en-US" smtClean="0"/>
              <a:t>10/22/2014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6D08A6-3AFD-4FEC-9F53-0B1CB1B91E35}" type="slidenum">
              <a:rPr lang="en-US" smtClean="0"/>
              <a:t>‹#›</a:t>
            </a:fld>
            <a:endParaRPr lang="en-US" dirty="0"/>
          </a:p>
        </p:txBody>
      </p:sp>
    </p:spTree>
    <p:extLst>
      <p:ext uri="{BB962C8B-B14F-4D97-AF65-F5344CB8AC3E}">
        <p14:creationId xmlns:p14="http://schemas.microsoft.com/office/powerpoint/2010/main" val="826213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D67159-A97B-4EB1-A5E3-6B1D6C432055}" type="datetimeFigureOut">
              <a:rPr lang="en-US" smtClean="0"/>
              <a:t>10/22/2014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71D908-9447-498A-B479-073653218D7D}" type="slidenum">
              <a:rPr lang="en-US" smtClean="0"/>
              <a:t>‹#›</a:t>
            </a:fld>
            <a:endParaRPr lang="en-US" dirty="0"/>
          </a:p>
        </p:txBody>
      </p:sp>
    </p:spTree>
    <p:extLst>
      <p:ext uri="{BB962C8B-B14F-4D97-AF65-F5344CB8AC3E}">
        <p14:creationId xmlns:p14="http://schemas.microsoft.com/office/powerpoint/2010/main" val="3927237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1</a:t>
            </a:fld>
            <a:endParaRPr lang="en-US" dirty="0"/>
          </a:p>
        </p:txBody>
      </p:sp>
    </p:spTree>
    <p:extLst>
      <p:ext uri="{BB962C8B-B14F-4D97-AF65-F5344CB8AC3E}">
        <p14:creationId xmlns:p14="http://schemas.microsoft.com/office/powerpoint/2010/main" val="1493598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First -</a:t>
            </a:r>
            <a:r>
              <a:rPr lang="en-US" baseline="0" dirty="0" smtClean="0"/>
              <a:t> </a:t>
            </a:r>
            <a:r>
              <a:rPr lang="en-US" dirty="0" smtClean="0"/>
              <a:t>The US has no regulations on free range or pasture raised,</a:t>
            </a:r>
            <a:r>
              <a:rPr lang="en-US" baseline="0" dirty="0" smtClean="0"/>
              <a:t> Europe does French are tightest regulations.</a:t>
            </a:r>
            <a:endParaRPr lang="en-US" dirty="0" smtClean="0"/>
          </a:p>
          <a:p>
            <a:pPr marL="228600" indent="-228600">
              <a:buFont typeface="+mj-lt"/>
              <a:buAutoNum type="arabicPeriod"/>
            </a:pPr>
            <a:r>
              <a:rPr lang="en-US" dirty="0" smtClean="0"/>
              <a:t>Coop design really boils</a:t>
            </a:r>
            <a:r>
              <a:rPr lang="en-US" baseline="0" dirty="0" smtClean="0"/>
              <a:t> down to how responsible the owner is.</a:t>
            </a:r>
          </a:p>
          <a:p>
            <a:pPr marL="228600" indent="-228600">
              <a:buFont typeface="+mj-lt"/>
              <a:buAutoNum type="arabicPeriod"/>
            </a:pPr>
            <a:r>
              <a:rPr lang="en-US" dirty="0" smtClean="0"/>
              <a:t>Roost at different heights, different birds like different heights</a:t>
            </a:r>
          </a:p>
          <a:p>
            <a:pPr marL="228600" indent="-228600">
              <a:buFont typeface="+mj-lt"/>
              <a:buAutoNum type="arabicPeriod"/>
            </a:pPr>
            <a:r>
              <a:rPr lang="en-US" dirty="0" smtClean="0"/>
              <a:t>Do</a:t>
            </a:r>
            <a:r>
              <a:rPr lang="en-US" baseline="0" dirty="0" smtClean="0"/>
              <a:t> not put roost bars above each other, birds will poop on the ones below them.</a:t>
            </a:r>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10</a:t>
            </a:fld>
            <a:endParaRPr lang="en-US" dirty="0"/>
          </a:p>
        </p:txBody>
      </p:sp>
    </p:spTree>
    <p:extLst>
      <p:ext uri="{BB962C8B-B14F-4D97-AF65-F5344CB8AC3E}">
        <p14:creationId xmlns:p14="http://schemas.microsoft.com/office/powerpoint/2010/main" val="2016947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Chickens are like trailer houses &amp;</a:t>
            </a:r>
            <a:r>
              <a:rPr lang="en-US" baseline="0" dirty="0" smtClean="0"/>
              <a:t> dogs.</a:t>
            </a:r>
          </a:p>
          <a:p>
            <a:pPr marL="228600" indent="-228600">
              <a:buFont typeface="+mj-lt"/>
              <a:buAutoNum type="arabicPeriod"/>
            </a:pPr>
            <a:r>
              <a:rPr lang="en-US" baseline="0" dirty="0" smtClean="0"/>
              <a:t>Success of urban garden programs, this may be an application for vacant lots.</a:t>
            </a:r>
          </a:p>
          <a:p>
            <a:pPr marL="228600" indent="-228600">
              <a:buFont typeface="+mj-lt"/>
              <a:buAutoNum type="arabicPeriod"/>
            </a:pPr>
            <a:r>
              <a:rPr lang="en-US" baseline="0" dirty="0" smtClean="0"/>
              <a:t>Way-Side-Waifs  </a:t>
            </a:r>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11</a:t>
            </a:fld>
            <a:endParaRPr lang="en-US" dirty="0"/>
          </a:p>
        </p:txBody>
      </p:sp>
    </p:spTree>
    <p:extLst>
      <p:ext uri="{BB962C8B-B14F-4D97-AF65-F5344CB8AC3E}">
        <p14:creationId xmlns:p14="http://schemas.microsoft.com/office/powerpoint/2010/main" val="2683966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71D908-9447-498A-B479-073653218D7D}" type="slidenum">
              <a:rPr lang="en-US" smtClean="0"/>
              <a:t>12</a:t>
            </a:fld>
            <a:endParaRPr lang="en-US" dirty="0"/>
          </a:p>
        </p:txBody>
      </p:sp>
    </p:spTree>
    <p:extLst>
      <p:ext uri="{BB962C8B-B14F-4D97-AF65-F5344CB8AC3E}">
        <p14:creationId xmlns:p14="http://schemas.microsoft.com/office/powerpoint/2010/main" val="567514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71D908-9447-498A-B479-073653218D7D}" type="slidenum">
              <a:rPr lang="en-US" smtClean="0"/>
              <a:t>13</a:t>
            </a:fld>
            <a:endParaRPr lang="en-US" dirty="0"/>
          </a:p>
        </p:txBody>
      </p:sp>
    </p:spTree>
    <p:extLst>
      <p:ext uri="{BB962C8B-B14F-4D97-AF65-F5344CB8AC3E}">
        <p14:creationId xmlns:p14="http://schemas.microsoft.com/office/powerpoint/2010/main" val="420593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Suggested</a:t>
            </a:r>
            <a:r>
              <a:rPr lang="en-US" baseline="0" dirty="0" smtClean="0"/>
              <a:t> design for city rescue programs except with a larger housing area. </a:t>
            </a:r>
          </a:p>
          <a:p>
            <a:pPr marL="228600" indent="-228600">
              <a:buFont typeface="+mj-lt"/>
              <a:buAutoNum type="arabicPeriod"/>
            </a:pPr>
            <a:r>
              <a:rPr lang="en-US" baseline="0" dirty="0" smtClean="0"/>
              <a:t>This is built in panels can be un-bolted and stored.</a:t>
            </a:r>
          </a:p>
          <a:p>
            <a:pPr marL="228600" indent="-228600">
              <a:buFont typeface="+mj-lt"/>
              <a:buAutoNum type="arabicPeriod"/>
            </a:pPr>
            <a:r>
              <a:rPr lang="en-US" baseline="0" dirty="0" smtClean="0"/>
              <a:t>Cross brace the corners per my design.</a:t>
            </a:r>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14</a:t>
            </a:fld>
            <a:endParaRPr lang="en-US" dirty="0"/>
          </a:p>
        </p:txBody>
      </p:sp>
    </p:spTree>
    <p:extLst>
      <p:ext uri="{BB962C8B-B14F-4D97-AF65-F5344CB8AC3E}">
        <p14:creationId xmlns:p14="http://schemas.microsoft.com/office/powerpoint/2010/main" val="4283793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71D908-9447-498A-B479-073653218D7D}" type="slidenum">
              <a:rPr lang="en-US" smtClean="0"/>
              <a:t>15</a:t>
            </a:fld>
            <a:endParaRPr lang="en-US" dirty="0"/>
          </a:p>
        </p:txBody>
      </p:sp>
    </p:spTree>
    <p:extLst>
      <p:ext uri="{BB962C8B-B14F-4D97-AF65-F5344CB8AC3E}">
        <p14:creationId xmlns:p14="http://schemas.microsoft.com/office/powerpoint/2010/main" val="2173965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With</a:t>
            </a:r>
            <a:r>
              <a:rPr lang="en-US" baseline="0" dirty="0" smtClean="0"/>
              <a:t> this exception all these chicken coops need access to the yard for forage.</a:t>
            </a:r>
          </a:p>
          <a:p>
            <a:pPr marL="228600" indent="-228600">
              <a:buFont typeface="+mj-lt"/>
              <a:buAutoNum type="arabicPeriod"/>
            </a:pPr>
            <a:r>
              <a:rPr lang="en-US" baseline="0" dirty="0" smtClean="0"/>
              <a:t>They will de-forage these small coops in a few days.</a:t>
            </a:r>
          </a:p>
          <a:p>
            <a:pPr marL="228600" indent="-228600">
              <a:buFont typeface="+mj-lt"/>
              <a:buAutoNum type="arabicPeriod"/>
            </a:pPr>
            <a:r>
              <a:rPr lang="en-US" baseline="0" dirty="0" smtClean="0"/>
              <a:t>Chickens will scratch out small flowers &amp; plants</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16</a:t>
            </a:fld>
            <a:endParaRPr lang="en-US" dirty="0"/>
          </a:p>
        </p:txBody>
      </p:sp>
    </p:spTree>
    <p:extLst>
      <p:ext uri="{BB962C8B-B14F-4D97-AF65-F5344CB8AC3E}">
        <p14:creationId xmlns:p14="http://schemas.microsoft.com/office/powerpoint/2010/main" val="1686093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Nest 16 x 16 x 16.</a:t>
            </a:r>
          </a:p>
          <a:p>
            <a:pPr marL="228600" indent="-228600">
              <a:buFont typeface="+mj-lt"/>
              <a:buAutoNum type="arabicPeriod"/>
            </a:pPr>
            <a:r>
              <a:rPr lang="en-US" dirty="0" smtClean="0"/>
              <a:t>They need a</a:t>
            </a:r>
            <a:r>
              <a:rPr lang="en-US" baseline="0" dirty="0" smtClean="0"/>
              <a:t> bar in front of the nest.</a:t>
            </a:r>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17</a:t>
            </a:fld>
            <a:endParaRPr lang="en-US" dirty="0"/>
          </a:p>
        </p:txBody>
      </p:sp>
    </p:spTree>
    <p:extLst>
      <p:ext uri="{BB962C8B-B14F-4D97-AF65-F5344CB8AC3E}">
        <p14:creationId xmlns:p14="http://schemas.microsoft.com/office/powerpoint/2010/main" val="2033302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Perches should be 1</a:t>
            </a:r>
            <a:r>
              <a:rPr lang="en-US" baseline="0" dirty="0" smtClean="0"/>
              <a:t>¼” to 1½” and wooden, I have used PVC with success.</a:t>
            </a:r>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18</a:t>
            </a:fld>
            <a:endParaRPr lang="en-US" dirty="0"/>
          </a:p>
        </p:txBody>
      </p:sp>
    </p:spTree>
    <p:extLst>
      <p:ext uri="{BB962C8B-B14F-4D97-AF65-F5344CB8AC3E}">
        <p14:creationId xmlns:p14="http://schemas.microsoft.com/office/powerpoint/2010/main" val="1233413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First - 6 billion eggs eaten in the US per year</a:t>
            </a:r>
          </a:p>
          <a:p>
            <a:pPr marL="228600" indent="-228600">
              <a:buFont typeface="+mj-lt"/>
              <a:buAutoNum type="arabicPeriod"/>
            </a:pPr>
            <a:r>
              <a:rPr lang="en-US" dirty="0" smtClean="0"/>
              <a:t>You will get people asking why their eggs won’t hatch, no rooster</a:t>
            </a:r>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19</a:t>
            </a:fld>
            <a:endParaRPr lang="en-US" dirty="0"/>
          </a:p>
        </p:txBody>
      </p:sp>
    </p:spTree>
    <p:extLst>
      <p:ext uri="{BB962C8B-B14F-4D97-AF65-F5344CB8AC3E}">
        <p14:creationId xmlns:p14="http://schemas.microsoft.com/office/powerpoint/2010/main" val="1224030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Review</a:t>
            </a:r>
            <a:r>
              <a:rPr lang="en-US" baseline="0" dirty="0" smtClean="0"/>
              <a:t> o</a:t>
            </a:r>
            <a:r>
              <a:rPr lang="en-US" dirty="0" smtClean="0"/>
              <a:t>utline </a:t>
            </a:r>
          </a:p>
          <a:p>
            <a:pPr marL="228600" indent="-228600">
              <a:buAutoNum type="arabicPeriod"/>
            </a:pPr>
            <a:r>
              <a:rPr lang="en-US" baseline="0" dirty="0" smtClean="0"/>
              <a:t>At some point your will testify in court or be asked your opinion on legislation.</a:t>
            </a:r>
          </a:p>
          <a:p>
            <a:pPr marL="228600" indent="-228600">
              <a:buAutoNum type="arabicPeriod"/>
            </a:pPr>
            <a:r>
              <a:rPr lang="en-US" baseline="0" dirty="0" smtClean="0"/>
              <a:t>You will probably be asked to provide an opinion to the city council, your need a broad overview of chickens so you can do your own research.</a:t>
            </a:r>
          </a:p>
          <a:p>
            <a:pPr marL="228600" indent="-228600">
              <a:buAutoNum type="arabicPeriod"/>
            </a:pPr>
            <a:r>
              <a:rPr lang="en-US" dirty="0" smtClean="0"/>
              <a:t>I raised 30,000 broilers, worked at Swift Poultry processing plant, caught chickens 3+ nights a week, vaccinated and caught turkeys weekly – I hated chickens until we started raising heritage</a:t>
            </a:r>
            <a:r>
              <a:rPr lang="en-US" baseline="0" dirty="0" smtClean="0"/>
              <a:t> breeds – there is no comparison.</a:t>
            </a:r>
          </a:p>
          <a:p>
            <a:pPr marL="228600" indent="-228600">
              <a:buAutoNum type="arabicPeriod"/>
            </a:pPr>
            <a:r>
              <a:rPr lang="en-US" baseline="0" dirty="0" smtClean="0"/>
              <a:t>Containment chickens have breed down to the IQ of a rock.</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If you have a question Google it, you can get any answer you want, it may not be right.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These are our opinions based upon University research and USDA  trials, even they do not agree, we try to just use common sense.</a:t>
            </a:r>
          </a:p>
          <a:p>
            <a:pPr marL="228600" indent="-228600">
              <a:buAutoNum type="arabicPeriod"/>
            </a:pPr>
            <a:r>
              <a:rPr lang="en-US" dirty="0" smtClean="0"/>
              <a:t>There is</a:t>
            </a:r>
            <a:r>
              <a:rPr lang="en-US" baseline="0" dirty="0" smtClean="0"/>
              <a:t> little to no scientific date on this subject, as we made the move to containment housing all data was lost.</a:t>
            </a:r>
          </a:p>
          <a:p>
            <a:pPr marL="228600" indent="-228600">
              <a:buAutoNum type="arabicPeriod"/>
            </a:pPr>
            <a:r>
              <a:rPr lang="en-US" baseline="0" dirty="0" smtClean="0"/>
              <a:t>The closest most of your city councilmen have been to a chicken is Chic-fil-A.</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2</a:t>
            </a:fld>
            <a:endParaRPr lang="en-US" dirty="0"/>
          </a:p>
        </p:txBody>
      </p:sp>
    </p:spTree>
    <p:extLst>
      <p:ext uri="{BB962C8B-B14F-4D97-AF65-F5344CB8AC3E}">
        <p14:creationId xmlns:p14="http://schemas.microsoft.com/office/powerpoint/2010/main" val="753387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Hens</a:t>
            </a:r>
            <a:r>
              <a:rPr lang="en-US" baseline="0" dirty="0" smtClean="0"/>
              <a:t> live about 8 to 10 years.</a:t>
            </a:r>
          </a:p>
          <a:p>
            <a:pPr marL="228600" indent="-228600">
              <a:buFont typeface="+mj-lt"/>
              <a:buAutoNum type="arabicPeriod"/>
            </a:pPr>
            <a:r>
              <a:rPr lang="en-US" baseline="0" dirty="0" smtClean="0"/>
              <a:t>They lay routinely for 5 to 7 years.</a:t>
            </a:r>
          </a:p>
          <a:p>
            <a:pPr marL="228600" indent="-228600">
              <a:buFont typeface="+mj-lt"/>
              <a:buAutoNum type="arabicPeriod"/>
            </a:pPr>
            <a:r>
              <a:rPr lang="en-US" baseline="0" dirty="0" smtClean="0"/>
              <a:t>They are hatched with 900 eggs and will start to lay at about 6 months and lay 1 every other day.</a:t>
            </a:r>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20</a:t>
            </a:fld>
            <a:endParaRPr lang="en-US" dirty="0"/>
          </a:p>
        </p:txBody>
      </p:sp>
    </p:spTree>
    <p:extLst>
      <p:ext uri="{BB962C8B-B14F-4D97-AF65-F5344CB8AC3E}">
        <p14:creationId xmlns:p14="http://schemas.microsoft.com/office/powerpoint/2010/main" val="1223646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Our rescues</a:t>
            </a:r>
            <a:r>
              <a:rPr lang="en-US" baseline="0" dirty="0" smtClean="0"/>
              <a:t> </a:t>
            </a:r>
            <a:r>
              <a:rPr lang="en-US" dirty="0" smtClean="0"/>
              <a:t>don’t know how to eat a worm.</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21</a:t>
            </a:fld>
            <a:endParaRPr lang="en-US" dirty="0"/>
          </a:p>
        </p:txBody>
      </p:sp>
    </p:spTree>
    <p:extLst>
      <p:ext uri="{BB962C8B-B14F-4D97-AF65-F5344CB8AC3E}">
        <p14:creationId xmlns:p14="http://schemas.microsoft.com/office/powerpoint/2010/main" val="36656419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71D908-9447-498A-B479-073653218D7D}" type="slidenum">
              <a:rPr lang="en-US" smtClean="0"/>
              <a:t>22</a:t>
            </a:fld>
            <a:endParaRPr lang="en-US" dirty="0"/>
          </a:p>
        </p:txBody>
      </p:sp>
    </p:spTree>
    <p:extLst>
      <p:ext uri="{BB962C8B-B14F-4D97-AF65-F5344CB8AC3E}">
        <p14:creationId xmlns:p14="http://schemas.microsoft.com/office/powerpoint/2010/main" val="1438840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Access to outdoors does not mean they ever</a:t>
            </a:r>
            <a:r>
              <a:rPr lang="en-US" baseline="0" dirty="0" smtClean="0"/>
              <a:t> go outdoors and they are not required to have vegetation.</a:t>
            </a:r>
          </a:p>
          <a:p>
            <a:pPr marL="228600" indent="-228600">
              <a:buFont typeface="+mj-lt"/>
              <a:buAutoNum type="arabicPeriod"/>
            </a:pPr>
            <a:r>
              <a:rPr lang="en-US" baseline="0" dirty="0" smtClean="0"/>
              <a:t>Most of these allow beak cutting which means they have to many birds in a confined area and they cannot forage.</a:t>
            </a:r>
          </a:p>
          <a:p>
            <a:pPr marL="228600" indent="-228600">
              <a:buFont typeface="+mj-lt"/>
              <a:buAutoNum type="arabicPeriod"/>
            </a:pPr>
            <a:r>
              <a:rPr lang="en-US" baseline="0" dirty="0" smtClean="0"/>
              <a:t>Most have no inspections basis and are simply </a:t>
            </a:r>
            <a:r>
              <a:rPr lang="en-US" baseline="0" smtClean="0"/>
              <a:t>marketing.</a:t>
            </a:r>
          </a:p>
          <a:p>
            <a:pPr marL="228600" indent="-228600">
              <a:buFont typeface="+mj-lt"/>
              <a:buAutoNum type="arabicPeriod"/>
            </a:pPr>
            <a:r>
              <a:rPr lang="en-US" baseline="0" smtClean="0"/>
              <a:t>The </a:t>
            </a:r>
            <a:r>
              <a:rPr lang="en-US" baseline="0" dirty="0" smtClean="0"/>
              <a:t>only label in my opinion that is acceptable is “Animal Welfare Approved”.</a:t>
            </a:r>
          </a:p>
          <a:p>
            <a:pPr marL="228600" indent="-228600">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fld id="{DF71D908-9447-498A-B479-073653218D7D}" type="slidenum">
              <a:rPr lang="en-US" smtClean="0"/>
              <a:t>23</a:t>
            </a:fld>
            <a:endParaRPr lang="en-US" dirty="0"/>
          </a:p>
        </p:txBody>
      </p:sp>
    </p:spTree>
    <p:extLst>
      <p:ext uri="{BB962C8B-B14F-4D97-AF65-F5344CB8AC3E}">
        <p14:creationId xmlns:p14="http://schemas.microsoft.com/office/powerpoint/2010/main" val="1256790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IPM</a:t>
            </a:r>
            <a:r>
              <a:rPr lang="en-US" baseline="0" dirty="0" smtClean="0"/>
              <a:t> is one of the driving forces behind urban chickens.</a:t>
            </a:r>
          </a:p>
          <a:p>
            <a:pPr marL="228600" indent="-228600">
              <a:buAutoNum type="arabicPeriod"/>
            </a:pPr>
            <a:r>
              <a:rPr lang="en-US" baseline="0" dirty="0" smtClean="0"/>
              <a:t>Chickens love bugs – ticks, crickets, roaches, ants, grasshoppers and especially June bugs.</a:t>
            </a:r>
            <a:endParaRPr lang="en-US" dirty="0" smtClean="0"/>
          </a:p>
          <a:p>
            <a:pPr marL="228600" indent="-228600">
              <a:buAutoNum type="arabicPeriod"/>
            </a:pPr>
            <a:r>
              <a:rPr lang="en-US" dirty="0" smtClean="0"/>
              <a:t>2.4-D know as Agent Orange</a:t>
            </a:r>
            <a:r>
              <a:rPr lang="en-US" baseline="0" dirty="0" smtClean="0"/>
              <a:t> is now renamed   and is being expedited for use to kill the plants that Roundup can no longer control due to it’s over use.</a:t>
            </a:r>
          </a:p>
          <a:p>
            <a:pPr marL="228600" indent="-228600">
              <a:buAutoNum type="arabicPeriod"/>
            </a:pPr>
            <a:r>
              <a:rPr lang="en-US" baseline="0" dirty="0" smtClean="0"/>
              <a:t>Over use of pesticides have now created species of pest that cannot be killed by chemical applications.</a:t>
            </a:r>
          </a:p>
          <a:p>
            <a:pPr marL="228600" indent="-228600">
              <a:buAutoNum type="arabicPeriod"/>
            </a:pPr>
            <a:r>
              <a:rPr lang="en-US" baseline="0" dirty="0" smtClean="0"/>
              <a:t>Over 1 billion pounds of pesticides and almost 5 billion pounds of herbicides sprayed each yr.</a:t>
            </a:r>
          </a:p>
          <a:p>
            <a:pPr marL="228600" indent="-228600">
              <a:buAutoNum type="arabicPeriod"/>
            </a:pPr>
            <a:r>
              <a:rPr lang="en-US" baseline="0" dirty="0" smtClean="0"/>
              <a:t>Box elder bug story.</a:t>
            </a:r>
          </a:p>
          <a:p>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24</a:t>
            </a:fld>
            <a:endParaRPr lang="en-US" dirty="0"/>
          </a:p>
        </p:txBody>
      </p:sp>
    </p:spTree>
    <p:extLst>
      <p:ext uri="{BB962C8B-B14F-4D97-AF65-F5344CB8AC3E}">
        <p14:creationId xmlns:p14="http://schemas.microsoft.com/office/powerpoint/2010/main" val="2284175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Dirt, germs and manure are not inclusive,</a:t>
            </a:r>
            <a:r>
              <a:rPr lang="en-US" baseline="0" dirty="0" smtClean="0"/>
              <a:t> if you have healthy soil and healthy animals you have fertilizer not germs.</a:t>
            </a:r>
          </a:p>
          <a:p>
            <a:pPr marL="228600" indent="-228600">
              <a:buFont typeface="+mj-lt"/>
              <a:buAutoNum type="arabicPeriod"/>
            </a:pPr>
            <a:r>
              <a:rPr lang="en-US" dirty="0" smtClean="0"/>
              <a:t>N-methyl-2-pyrrolidone -- an inert, or inactive, chemical commonly used as a pesticide additive -- is highly toxic to honeybee larvae.</a:t>
            </a:r>
          </a:p>
          <a:p>
            <a:pPr marL="228600" indent="-228600">
              <a:buFont typeface="+mj-lt"/>
              <a:buAutoNum type="arabicPeriod"/>
            </a:pPr>
            <a:r>
              <a:rPr lang="en-US" dirty="0" smtClean="0"/>
              <a:t>Estimate</a:t>
            </a:r>
            <a:r>
              <a:rPr lang="en-US" baseline="0" dirty="0" smtClean="0"/>
              <a:t> is we lost 65% of the bees in the last two yr.</a:t>
            </a:r>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25</a:t>
            </a:fld>
            <a:endParaRPr lang="en-US" dirty="0"/>
          </a:p>
        </p:txBody>
      </p:sp>
    </p:spTree>
    <p:extLst>
      <p:ext uri="{BB962C8B-B14F-4D97-AF65-F5344CB8AC3E}">
        <p14:creationId xmlns:p14="http://schemas.microsoft.com/office/powerpoint/2010/main" val="1981516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71D908-9447-498A-B479-073653218D7D}" type="slidenum">
              <a:rPr lang="en-US" smtClean="0"/>
              <a:t>26</a:t>
            </a:fld>
            <a:endParaRPr lang="en-US" dirty="0"/>
          </a:p>
        </p:txBody>
      </p:sp>
    </p:spTree>
    <p:extLst>
      <p:ext uri="{BB962C8B-B14F-4D97-AF65-F5344CB8AC3E}">
        <p14:creationId xmlns:p14="http://schemas.microsoft.com/office/powerpoint/2010/main" val="1830957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27</a:t>
            </a:fld>
            <a:endParaRPr lang="en-US" dirty="0"/>
          </a:p>
        </p:txBody>
      </p:sp>
    </p:spTree>
    <p:extLst>
      <p:ext uri="{BB962C8B-B14F-4D97-AF65-F5344CB8AC3E}">
        <p14:creationId xmlns:p14="http://schemas.microsoft.com/office/powerpoint/2010/main" val="14862936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28</a:t>
            </a:fld>
            <a:endParaRPr lang="en-US" dirty="0"/>
          </a:p>
        </p:txBody>
      </p:sp>
    </p:spTree>
    <p:extLst>
      <p:ext uri="{BB962C8B-B14F-4D97-AF65-F5344CB8AC3E}">
        <p14:creationId xmlns:p14="http://schemas.microsoft.com/office/powerpoint/2010/main" val="14862936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29</a:t>
            </a:fld>
            <a:endParaRPr lang="en-US" dirty="0"/>
          </a:p>
        </p:txBody>
      </p:sp>
    </p:spTree>
    <p:extLst>
      <p:ext uri="{BB962C8B-B14F-4D97-AF65-F5344CB8AC3E}">
        <p14:creationId xmlns:p14="http://schemas.microsoft.com/office/powerpoint/2010/main" val="1486293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3</a:t>
            </a:fld>
            <a:endParaRPr lang="en-US" dirty="0"/>
          </a:p>
        </p:txBody>
      </p:sp>
    </p:spTree>
    <p:extLst>
      <p:ext uri="{BB962C8B-B14F-4D97-AF65-F5344CB8AC3E}">
        <p14:creationId xmlns:p14="http://schemas.microsoft.com/office/powerpoint/2010/main" val="307483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History</a:t>
            </a:r>
            <a:r>
              <a:rPr lang="en-US" baseline="0" dirty="0" smtClean="0"/>
              <a:t> - </a:t>
            </a:r>
            <a:r>
              <a:rPr lang="en-US" dirty="0" smtClean="0"/>
              <a:t>My Russian</a:t>
            </a:r>
            <a:r>
              <a:rPr lang="en-US" baseline="0" dirty="0" smtClean="0"/>
              <a:t> friend’s story, 50,000 pigs in Manhattan in 1859 and they spent all night removing the horse manure from the streets.</a:t>
            </a:r>
          </a:p>
          <a:p>
            <a:pPr marL="228600" indent="-228600">
              <a:buFont typeface="+mj-lt"/>
              <a:buAutoNum type="arabicPeriod"/>
            </a:pPr>
            <a:r>
              <a:rPr lang="en-US" dirty="0" smtClean="0"/>
              <a:t>Roosters - Squawking after laying a few seconds is averaged at 63 decibels, or about the level of two people talking.</a:t>
            </a:r>
            <a:endParaRPr lang="en-US" baseline="0" dirty="0" smtClean="0"/>
          </a:p>
          <a:p>
            <a:pPr marL="228600" indent="-228600">
              <a:buFont typeface="+mj-lt"/>
              <a:buAutoNum type="arabicPeriod"/>
            </a:pPr>
            <a:r>
              <a:rPr lang="en-US" baseline="0" dirty="0" smtClean="0"/>
              <a:t>Fences - Wood fences so the neighbors dog can’t see the chickens, chickens are more likely to fly over wire because they can see the other side.</a:t>
            </a:r>
          </a:p>
          <a:p>
            <a:pPr marL="228600" indent="-228600">
              <a:buFont typeface="+mj-lt"/>
              <a:buAutoNum type="arabicPeriod"/>
            </a:pPr>
            <a:r>
              <a:rPr lang="en-US" baseline="0" dirty="0" smtClean="0"/>
              <a:t>Fences - Chickens cannot see very far, and will not fly over if they cannot see the top.</a:t>
            </a:r>
          </a:p>
          <a:p>
            <a:pPr marL="228600" indent="-228600">
              <a:buFont typeface="+mj-lt"/>
              <a:buAutoNum type="arabicPeriod"/>
            </a:pPr>
            <a:r>
              <a:rPr lang="en-US" b="0" dirty="0" smtClean="0">
                <a:effectLst/>
              </a:rPr>
              <a:t>Fences - Chickens do not bite.</a:t>
            </a:r>
          </a:p>
          <a:p>
            <a:pPr marL="228600" indent="-228600">
              <a:buFont typeface="+mj-lt"/>
              <a:buAutoNum type="arabicPeriod"/>
            </a:pPr>
            <a:r>
              <a:rPr lang="en-US" b="0" dirty="0" smtClean="0">
                <a:effectLst/>
              </a:rPr>
              <a:t>Fences - If a chicken gets out the most it will do is scratch in the flower bed or eat tomatoes.</a:t>
            </a:r>
          </a:p>
          <a:p>
            <a:pPr marL="228600" indent="-228600">
              <a:buFont typeface="+mj-lt"/>
              <a:buAutoNum type="arabicPeriod"/>
            </a:pPr>
            <a:r>
              <a:rPr lang="en-US" b="0" dirty="0" smtClean="0">
                <a:effectLst/>
              </a:rPr>
              <a:t>Hens per sf -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As pets - Kids therapy &amp; responsibility - </a:t>
            </a:r>
            <a:r>
              <a:rPr lang="en-US" b="0" dirty="0" smtClean="0">
                <a:effectLst/>
              </a:rPr>
              <a:t>Drumm Farm Center for Children.</a:t>
            </a:r>
          </a:p>
          <a:p>
            <a:pPr marL="228600" indent="-228600">
              <a:buFont typeface="+mj-lt"/>
              <a:buAutoNum type="arabicPeriod"/>
            </a:pPr>
            <a:endParaRPr lang="en-US" b="0" dirty="0" smtClean="0">
              <a:effectLst/>
            </a:endParaRPr>
          </a:p>
          <a:p>
            <a:pPr marL="0" indent="0">
              <a:buFont typeface="+mj-lt"/>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4</a:t>
            </a:fld>
            <a:endParaRPr lang="en-US" dirty="0"/>
          </a:p>
        </p:txBody>
      </p:sp>
    </p:spTree>
    <p:extLst>
      <p:ext uri="{BB962C8B-B14F-4D97-AF65-F5344CB8AC3E}">
        <p14:creationId xmlns:p14="http://schemas.microsoft.com/office/powerpoint/2010/main" val="2264763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Start - Chickens do not urinate so their excrement also contains their urine where as dogs, cats,</a:t>
            </a:r>
            <a:r>
              <a:rPr lang="en-US" baseline="0" dirty="0" smtClean="0"/>
              <a:t> cattle, etc. it is separate , water to feed is 2 to 1.</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There is a substantial difference in the excreta from commercial hens and free range hens.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solidFill>
                  <a:srgbClr val="FF0000"/>
                </a:solidFill>
              </a:rPr>
              <a:t>After chicken – to make fertilizer - 3 chicks at 2.5 lb/</a:t>
            </a:r>
            <a:r>
              <a:rPr lang="en-US" baseline="0" dirty="0" err="1" smtClean="0">
                <a:solidFill>
                  <a:srgbClr val="FF0000"/>
                </a:solidFill>
              </a:rPr>
              <a:t>wk</a:t>
            </a:r>
            <a:r>
              <a:rPr lang="en-US" baseline="0" dirty="0" smtClean="0">
                <a:solidFill>
                  <a:srgbClr val="FF0000"/>
                </a:solidFill>
              </a:rPr>
              <a:t> = 98 lb/</a:t>
            </a:r>
            <a:r>
              <a:rPr lang="en-US" baseline="0" dirty="0" err="1" smtClean="0">
                <a:solidFill>
                  <a:srgbClr val="FF0000"/>
                </a:solidFill>
              </a:rPr>
              <a:t>yr</a:t>
            </a:r>
            <a:r>
              <a:rPr lang="en-US" baseline="0" dirty="0" smtClean="0">
                <a:solidFill>
                  <a:srgbClr val="FF0000"/>
                </a:solidFill>
              </a:rPr>
              <a:t>, 18 chickens to equal 100# of 12-12-12 fertilizer.</a:t>
            </a:r>
            <a:endParaRPr lang="en-US" baseline="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After dog - In general every household in your jurisdiction could get 6 to 8 hens and it would not come close to the dog and cat poo totals of the city.</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What percentage of residents are actually going to get chickens? One out of a couple of hundred homes.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Your problem will not be in middle and upper class neighborhoods because they have the money to spend on proper care.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End - Story from forum about poultry hearings</a:t>
            </a:r>
            <a:r>
              <a:rPr lang="en-US" baseline="0" dirty="0" smtClean="0"/>
              <a:t> and neighbors dogs.</a:t>
            </a:r>
            <a:endParaRPr lang="en-US"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5</a:t>
            </a:fld>
            <a:endParaRPr lang="en-US" dirty="0"/>
          </a:p>
        </p:txBody>
      </p:sp>
    </p:spTree>
    <p:extLst>
      <p:ext uri="{BB962C8B-B14F-4D97-AF65-F5344CB8AC3E}">
        <p14:creationId xmlns:p14="http://schemas.microsoft.com/office/powerpoint/2010/main" val="2374211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Gary - Story about chickens to widows in poor countries.</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6</a:t>
            </a:fld>
            <a:endParaRPr lang="en-US" dirty="0"/>
          </a:p>
        </p:txBody>
      </p:sp>
    </p:spTree>
    <p:extLst>
      <p:ext uri="{BB962C8B-B14F-4D97-AF65-F5344CB8AC3E}">
        <p14:creationId xmlns:p14="http://schemas.microsoft.com/office/powerpoint/2010/main" val="416203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Play Mite video</a:t>
            </a:r>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7</a:t>
            </a:fld>
            <a:endParaRPr lang="en-US" dirty="0"/>
          </a:p>
        </p:txBody>
      </p:sp>
    </p:spTree>
    <p:extLst>
      <p:ext uri="{BB962C8B-B14F-4D97-AF65-F5344CB8AC3E}">
        <p14:creationId xmlns:p14="http://schemas.microsoft.com/office/powerpoint/2010/main" val="3077805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What do you kneed in a rescue situation</a:t>
            </a:r>
            <a:r>
              <a:rPr lang="en-US" baseline="0" dirty="0" smtClean="0"/>
              <a:t> -</a:t>
            </a:r>
            <a:r>
              <a:rPr lang="en-US" dirty="0" smtClean="0"/>
              <a:t> large</a:t>
            </a:r>
            <a:r>
              <a:rPr lang="en-US" baseline="0" dirty="0" smtClean="0"/>
              <a:t> dog crate work fine.</a:t>
            </a:r>
            <a:endParaRPr lang="en-US" dirty="0" smtClean="0"/>
          </a:p>
          <a:p>
            <a:pPr marL="228600" indent="-228600">
              <a:buFont typeface="+mj-lt"/>
              <a:buAutoNum type="arabicPeriod"/>
            </a:pPr>
            <a:r>
              <a:rPr lang="en-US" dirty="0" smtClean="0"/>
              <a:t>Dog cages -</a:t>
            </a:r>
            <a:r>
              <a:rPr lang="en-US" baseline="0" dirty="0" smtClean="0"/>
              <a:t> </a:t>
            </a:r>
            <a:r>
              <a:rPr lang="en-US" dirty="0" smtClean="0"/>
              <a:t>Note room fire capacity example.</a:t>
            </a:r>
          </a:p>
          <a:p>
            <a:pPr marL="228600" indent="-228600">
              <a:buFont typeface="+mj-lt"/>
              <a:buAutoNum type="arabicPeriod"/>
            </a:pPr>
            <a:r>
              <a:rPr lang="en-US" dirty="0" smtClean="0"/>
              <a:t>Temporary roost</a:t>
            </a:r>
            <a:r>
              <a:rPr lang="en-US" baseline="0" dirty="0" smtClean="0"/>
              <a:t> – closet bar (wood) and shove it thru the wire cage holes about 3’ above the floor</a:t>
            </a:r>
            <a:endParaRPr lang="en-US" dirty="0"/>
          </a:p>
        </p:txBody>
      </p:sp>
      <p:sp>
        <p:nvSpPr>
          <p:cNvPr id="4" name="Slide Number Placeholder 3"/>
          <p:cNvSpPr>
            <a:spLocks noGrp="1"/>
          </p:cNvSpPr>
          <p:nvPr>
            <p:ph type="sldNum" sz="quarter" idx="10"/>
          </p:nvPr>
        </p:nvSpPr>
        <p:spPr/>
        <p:txBody>
          <a:bodyPr/>
          <a:lstStyle/>
          <a:p>
            <a:fld id="{DF71D908-9447-498A-B479-073653218D7D}" type="slidenum">
              <a:rPr lang="en-US" smtClean="0"/>
              <a:t>8</a:t>
            </a:fld>
            <a:endParaRPr lang="en-US" dirty="0"/>
          </a:p>
        </p:txBody>
      </p:sp>
    </p:spTree>
    <p:extLst>
      <p:ext uri="{BB962C8B-B14F-4D97-AF65-F5344CB8AC3E}">
        <p14:creationId xmlns:p14="http://schemas.microsoft.com/office/powerpoint/2010/main" val="173865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100 grams is 3.5 oz. about 5 or 6 kernels of corn equal 1 gram.</a:t>
            </a:r>
            <a:endParaRPr lang="en-US" baseline="0" dirty="0" smtClean="0"/>
          </a:p>
          <a:p>
            <a:pPr marL="228600" indent="-228600">
              <a:buFont typeface="+mj-lt"/>
              <a:buAutoNum type="arabicPeriod"/>
            </a:pPr>
            <a:r>
              <a:rPr lang="en-US" dirty="0" smtClean="0"/>
              <a:t>Water collects mosquitoes</a:t>
            </a:r>
            <a:r>
              <a:rPr lang="en-US" baseline="0" dirty="0" smtClean="0"/>
              <a:t>, water must me changed twice per day.</a:t>
            </a:r>
          </a:p>
          <a:p>
            <a:pPr marL="228600" indent="-228600">
              <a:buFont typeface="+mj-lt"/>
              <a:buAutoNum type="arabicPeriod"/>
            </a:pPr>
            <a:r>
              <a:rPr lang="en-US" baseline="0" dirty="0" smtClean="0"/>
              <a:t>Chickens are not vegetarians, they will kill and eat mice, snakes, each other.</a:t>
            </a:r>
          </a:p>
          <a:p>
            <a:pPr marL="228600" indent="-228600">
              <a:buFont typeface="+mj-lt"/>
              <a:buAutoNum type="arabicPeriod"/>
            </a:pPr>
            <a:r>
              <a:rPr lang="en-US" baseline="0" dirty="0" smtClean="0"/>
              <a:t>Dust baths are important to their feathers.</a:t>
            </a:r>
          </a:p>
          <a:p>
            <a:pPr marL="228600" indent="-228600">
              <a:buFont typeface="+mj-lt"/>
              <a:buAutoNum type="arabicPeriod"/>
            </a:pPr>
            <a:r>
              <a:rPr lang="en-US" baseline="0" dirty="0" smtClean="0"/>
              <a:t>Chickens get a lot of water from bugs and plants, they instinctively balance their own diets – corn example.</a:t>
            </a:r>
          </a:p>
          <a:p>
            <a:pPr marL="228600" indent="-228600">
              <a:buFont typeface="+mj-lt"/>
              <a:buAutoNum type="arabicPeriod"/>
            </a:pPr>
            <a:r>
              <a:rPr lang="en-US" baseline="0" dirty="0" smtClean="0"/>
              <a:t>The US is one few countries that do not eat bugs, UN move to use bug production to feed poor countries, Jacob Wilson and </a:t>
            </a:r>
            <a:r>
              <a:rPr lang="en-US" baseline="0" dirty="0" err="1" smtClean="0"/>
              <a:t>Leamon</a:t>
            </a:r>
            <a:r>
              <a:rPr lang="en-US" baseline="0" dirty="0" smtClean="0"/>
              <a:t> story</a:t>
            </a:r>
          </a:p>
          <a:p>
            <a:pPr marL="228600" indent="-228600">
              <a:buFont typeface="+mj-lt"/>
              <a:buAutoNum type="arabicPeriod"/>
            </a:pPr>
            <a:r>
              <a:rPr lang="en-US" baseline="0" dirty="0" smtClean="0"/>
              <a:t>Plywood strip feeding method</a:t>
            </a:r>
          </a:p>
        </p:txBody>
      </p:sp>
      <p:sp>
        <p:nvSpPr>
          <p:cNvPr id="4" name="Slide Number Placeholder 3"/>
          <p:cNvSpPr>
            <a:spLocks noGrp="1"/>
          </p:cNvSpPr>
          <p:nvPr>
            <p:ph type="sldNum" sz="quarter" idx="10"/>
          </p:nvPr>
        </p:nvSpPr>
        <p:spPr/>
        <p:txBody>
          <a:bodyPr/>
          <a:lstStyle/>
          <a:p>
            <a:fld id="{DF71D908-9447-498A-B479-073653218D7D}" type="slidenum">
              <a:rPr lang="en-US" smtClean="0"/>
              <a:t>9</a:t>
            </a:fld>
            <a:endParaRPr lang="en-US" dirty="0"/>
          </a:p>
        </p:txBody>
      </p:sp>
    </p:spTree>
    <p:extLst>
      <p:ext uri="{BB962C8B-B14F-4D97-AF65-F5344CB8AC3E}">
        <p14:creationId xmlns:p14="http://schemas.microsoft.com/office/powerpoint/2010/main" val="4159886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3ACBA71E-A36D-4C8E-BCFD-4099DC200D81}" type="datetime1">
              <a:rPr lang="en-US" smtClean="0"/>
              <a:t>10/22/2014</a:t>
            </a:fld>
            <a:endParaRPr lang="en-US" dirty="0"/>
          </a:p>
        </p:txBody>
      </p:sp>
      <p:sp>
        <p:nvSpPr>
          <p:cNvPr id="5" name="Footer Placeholder 4"/>
          <p:cNvSpPr>
            <a:spLocks noGrp="1"/>
          </p:cNvSpPr>
          <p:nvPr>
            <p:ph type="ftr" sz="quarter" idx="11"/>
          </p:nvPr>
        </p:nvSpPr>
        <p:spPr/>
        <p:txBody>
          <a:bodyPr/>
          <a:lstStyle/>
          <a:p>
            <a:r>
              <a:rPr lang="en-US" dirty="0" smtClean="0"/>
              <a:t>Rocky Creek Valley Farm 2014</a:t>
            </a:r>
            <a:endParaRPr lang="en-US" dirty="0"/>
          </a:p>
        </p:txBody>
      </p:sp>
      <p:sp>
        <p:nvSpPr>
          <p:cNvPr id="6" name="Slide Number Placeholder 5"/>
          <p:cNvSpPr>
            <a:spLocks noGrp="1"/>
          </p:cNvSpPr>
          <p:nvPr>
            <p:ph type="sldNum" sz="quarter" idx="12"/>
          </p:nvPr>
        </p:nvSpPr>
        <p:spPr>
          <a:xfrm>
            <a:off x="7991475" y="6429375"/>
            <a:ext cx="876300" cy="292100"/>
          </a:xfrm>
        </p:spPr>
        <p:txBody>
          <a:bodyPr/>
          <a:lstStyle/>
          <a:p>
            <a:fld id="{AD482E33-2368-47BC-B7F5-6D3F93C4FF3F}" type="slidenum">
              <a:rPr lang="en-US" smtClean="0"/>
              <a:t>‹#›</a:t>
            </a:fld>
            <a:endParaRPr lang="en-US" dirty="0"/>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smtClean="0"/>
              <a:t>Click to edit Master title style</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9F33B5-DCAB-4228-A4BC-624155D7EB6E}" type="datetime1">
              <a:rPr lang="en-US" smtClean="0"/>
              <a:t>10/22/2014</a:t>
            </a:fld>
            <a:endParaRPr lang="en-US" dirty="0"/>
          </a:p>
        </p:txBody>
      </p:sp>
      <p:sp>
        <p:nvSpPr>
          <p:cNvPr id="5" name="Footer Placeholder 4"/>
          <p:cNvSpPr>
            <a:spLocks noGrp="1"/>
          </p:cNvSpPr>
          <p:nvPr>
            <p:ph type="ftr" sz="quarter" idx="11"/>
          </p:nvPr>
        </p:nvSpPr>
        <p:spPr/>
        <p:txBody>
          <a:bodyPr/>
          <a:lstStyle/>
          <a:p>
            <a:r>
              <a:rPr lang="en-US" dirty="0" smtClean="0"/>
              <a:t>Rocky Creek Valley Farm 2014</a:t>
            </a:r>
            <a:endParaRPr lang="en-US" dirty="0"/>
          </a:p>
        </p:txBody>
      </p:sp>
      <p:sp>
        <p:nvSpPr>
          <p:cNvPr id="6" name="Slide Number Placeholder 5"/>
          <p:cNvSpPr>
            <a:spLocks noGrp="1"/>
          </p:cNvSpPr>
          <p:nvPr>
            <p:ph type="sldNum" sz="quarter" idx="12"/>
          </p:nvPr>
        </p:nvSpPr>
        <p:spPr/>
        <p:txBody>
          <a:bodyPr/>
          <a:lstStyle/>
          <a:p>
            <a:fld id="{AD482E33-2368-47BC-B7F5-6D3F93C4FF3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7F8DD1-0D4D-4171-98F1-9EFBAA56F0FC}" type="datetime1">
              <a:rPr lang="en-US" smtClean="0"/>
              <a:t>10/22/2014</a:t>
            </a:fld>
            <a:endParaRPr lang="en-US" dirty="0"/>
          </a:p>
        </p:txBody>
      </p:sp>
      <p:sp>
        <p:nvSpPr>
          <p:cNvPr id="5" name="Footer Placeholder 4"/>
          <p:cNvSpPr>
            <a:spLocks noGrp="1"/>
          </p:cNvSpPr>
          <p:nvPr>
            <p:ph type="ftr" sz="quarter" idx="11"/>
          </p:nvPr>
        </p:nvSpPr>
        <p:spPr/>
        <p:txBody>
          <a:bodyPr/>
          <a:lstStyle/>
          <a:p>
            <a:r>
              <a:rPr lang="en-US" dirty="0" smtClean="0"/>
              <a:t>Rocky Creek Valley Farm 2014</a:t>
            </a:r>
            <a:endParaRPr lang="en-US" dirty="0"/>
          </a:p>
        </p:txBody>
      </p:sp>
      <p:sp>
        <p:nvSpPr>
          <p:cNvPr id="6" name="Slide Number Placeholder 5"/>
          <p:cNvSpPr>
            <a:spLocks noGrp="1"/>
          </p:cNvSpPr>
          <p:nvPr>
            <p:ph type="sldNum" sz="quarter" idx="12"/>
          </p:nvPr>
        </p:nvSpPr>
        <p:spPr/>
        <p:txBody>
          <a:bodyPr/>
          <a:lstStyle/>
          <a:p>
            <a:fld id="{AD482E33-2368-47BC-B7F5-6D3F93C4FF3F}"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 name="Date Placeholder 3"/>
          <p:cNvSpPr>
            <a:spLocks noGrp="1"/>
          </p:cNvSpPr>
          <p:nvPr>
            <p:ph type="dt" sz="half" idx="10"/>
          </p:nvPr>
        </p:nvSpPr>
        <p:spPr/>
        <p:txBody>
          <a:bodyPr/>
          <a:lstStyle/>
          <a:p>
            <a:fld id="{AA60C48F-5533-4B8B-B2DA-DFD16EA6CDB0}" type="datetime1">
              <a:rPr lang="en-US" smtClean="0"/>
              <a:t>10/22/2014</a:t>
            </a:fld>
            <a:endParaRPr lang="en-US" dirty="0"/>
          </a:p>
        </p:txBody>
      </p:sp>
      <p:sp>
        <p:nvSpPr>
          <p:cNvPr id="5" name="Footer Placeholder 4"/>
          <p:cNvSpPr>
            <a:spLocks noGrp="1"/>
          </p:cNvSpPr>
          <p:nvPr>
            <p:ph type="ftr" sz="quarter" idx="11"/>
          </p:nvPr>
        </p:nvSpPr>
        <p:spPr/>
        <p:txBody>
          <a:bodyPr/>
          <a:lstStyle/>
          <a:p>
            <a:r>
              <a:rPr lang="en-US" dirty="0" smtClean="0"/>
              <a:t>Rocky Creek Valley Farm 2014</a:t>
            </a:r>
            <a:endParaRPr lang="en-US" dirty="0"/>
          </a:p>
        </p:txBody>
      </p:sp>
      <p:sp>
        <p:nvSpPr>
          <p:cNvPr id="6" name="Slide Number Placeholder 5"/>
          <p:cNvSpPr>
            <a:spLocks noGrp="1"/>
          </p:cNvSpPr>
          <p:nvPr>
            <p:ph type="sldNum" sz="quarter" idx="12"/>
          </p:nvPr>
        </p:nvSpPr>
        <p:spPr/>
        <p:txBody>
          <a:bodyPr/>
          <a:lstStyle/>
          <a:p>
            <a:fld id="{AD482E33-2368-47BC-B7F5-6D3F93C4FF3F}" type="slidenum">
              <a:rPr lang="en-US" smtClean="0"/>
              <a:t>‹#›</a:t>
            </a:fld>
            <a:endParaRPr lang="en-US" dirty="0"/>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3A55E66E-4F6C-404C-8B32-6C3E4BA4B65B}" type="datetime1">
              <a:rPr lang="en-US" smtClean="0"/>
              <a:t>10/22/2014</a:t>
            </a:fld>
            <a:endParaRPr lang="en-US" dirty="0"/>
          </a:p>
        </p:txBody>
      </p:sp>
      <p:sp>
        <p:nvSpPr>
          <p:cNvPr id="5" name="Footer Placeholder 4"/>
          <p:cNvSpPr>
            <a:spLocks noGrp="1"/>
          </p:cNvSpPr>
          <p:nvPr>
            <p:ph type="ftr" sz="quarter" idx="11"/>
          </p:nvPr>
        </p:nvSpPr>
        <p:spPr/>
        <p:txBody>
          <a:bodyPr/>
          <a:lstStyle/>
          <a:p>
            <a:r>
              <a:rPr lang="en-US" dirty="0" smtClean="0"/>
              <a:t>Rocky Creek Valley Farm 2014</a:t>
            </a:r>
            <a:endParaRPr lang="en-US" dirty="0"/>
          </a:p>
        </p:txBody>
      </p:sp>
      <p:sp>
        <p:nvSpPr>
          <p:cNvPr id="6" name="Slide Number Placeholder 5"/>
          <p:cNvSpPr>
            <a:spLocks noGrp="1"/>
          </p:cNvSpPr>
          <p:nvPr>
            <p:ph type="sldNum" sz="quarter" idx="12"/>
          </p:nvPr>
        </p:nvSpPr>
        <p:spPr/>
        <p:txBody>
          <a:bodyPr/>
          <a:lstStyle/>
          <a:p>
            <a:fld id="{AD482E33-2368-47BC-B7F5-6D3F93C4FF3F}" type="slidenum">
              <a:rPr lang="en-US" smtClean="0"/>
              <a:t>‹#›</a:t>
            </a:fld>
            <a:endParaRPr lang="en-US" dirty="0"/>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18DE2DD-0915-4213-B531-F932AC6DB809}" type="datetime1">
              <a:rPr lang="en-US" smtClean="0"/>
              <a:t>10/22/2014</a:t>
            </a:fld>
            <a:endParaRPr lang="en-US" dirty="0"/>
          </a:p>
        </p:txBody>
      </p:sp>
      <p:sp>
        <p:nvSpPr>
          <p:cNvPr id="6" name="Footer Placeholder 5"/>
          <p:cNvSpPr>
            <a:spLocks noGrp="1"/>
          </p:cNvSpPr>
          <p:nvPr>
            <p:ph type="ftr" sz="quarter" idx="11"/>
          </p:nvPr>
        </p:nvSpPr>
        <p:spPr/>
        <p:txBody>
          <a:bodyPr/>
          <a:lstStyle/>
          <a:p>
            <a:r>
              <a:rPr lang="en-US" dirty="0" smtClean="0"/>
              <a:t>Rocky Creek Valley Farm 2014</a:t>
            </a:r>
            <a:endParaRPr lang="en-US" dirty="0"/>
          </a:p>
        </p:txBody>
      </p:sp>
      <p:sp>
        <p:nvSpPr>
          <p:cNvPr id="7" name="Slide Number Placeholder 6"/>
          <p:cNvSpPr>
            <a:spLocks noGrp="1"/>
          </p:cNvSpPr>
          <p:nvPr>
            <p:ph type="sldNum" sz="quarter" idx="12"/>
          </p:nvPr>
        </p:nvSpPr>
        <p:spPr/>
        <p:txBody>
          <a:bodyPr/>
          <a:lstStyle/>
          <a:p>
            <a:fld id="{AD482E33-2368-47BC-B7F5-6D3F93C4FF3F}" type="slidenum">
              <a:rPr lang="en-US" smtClean="0"/>
              <a:t>‹#›</a:t>
            </a:fld>
            <a:endParaRPr lang="en-US" dirty="0"/>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0B02775F-C489-4834-B891-58EC47D42D05}" type="datetime1">
              <a:rPr lang="en-US" smtClean="0"/>
              <a:t>10/22/2014</a:t>
            </a:fld>
            <a:endParaRPr lang="en-US" dirty="0"/>
          </a:p>
        </p:txBody>
      </p:sp>
      <p:sp>
        <p:nvSpPr>
          <p:cNvPr id="8" name="Footer Placeholder 7"/>
          <p:cNvSpPr>
            <a:spLocks noGrp="1"/>
          </p:cNvSpPr>
          <p:nvPr>
            <p:ph type="ftr" sz="quarter" idx="11"/>
          </p:nvPr>
        </p:nvSpPr>
        <p:spPr/>
        <p:txBody>
          <a:bodyPr/>
          <a:lstStyle/>
          <a:p>
            <a:r>
              <a:rPr lang="en-US" dirty="0" smtClean="0"/>
              <a:t>Rocky Creek Valley Farm 2014</a:t>
            </a:r>
            <a:endParaRPr lang="en-US" dirty="0"/>
          </a:p>
        </p:txBody>
      </p:sp>
      <p:sp>
        <p:nvSpPr>
          <p:cNvPr id="9" name="Slide Number Placeholder 8"/>
          <p:cNvSpPr>
            <a:spLocks noGrp="1"/>
          </p:cNvSpPr>
          <p:nvPr>
            <p:ph type="sldNum" sz="quarter" idx="12"/>
          </p:nvPr>
        </p:nvSpPr>
        <p:spPr/>
        <p:txBody>
          <a:bodyPr/>
          <a:lstStyle/>
          <a:p>
            <a:fld id="{AD482E33-2368-47BC-B7F5-6D3F93C4FF3F}" type="slidenum">
              <a:rPr lang="en-US" smtClean="0"/>
              <a:t>‹#›</a:t>
            </a:fld>
            <a:endParaRPr lang="en-US" dirty="0"/>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7ED4CFB8-88A5-435D-A211-58EF49A027B7}" type="datetime1">
              <a:rPr lang="en-US" smtClean="0"/>
              <a:t>10/22/2014</a:t>
            </a:fld>
            <a:endParaRPr lang="en-US" dirty="0"/>
          </a:p>
        </p:txBody>
      </p:sp>
      <p:sp>
        <p:nvSpPr>
          <p:cNvPr id="4" name="Footer Placeholder 3"/>
          <p:cNvSpPr>
            <a:spLocks noGrp="1"/>
          </p:cNvSpPr>
          <p:nvPr>
            <p:ph type="ftr" sz="quarter" idx="11"/>
          </p:nvPr>
        </p:nvSpPr>
        <p:spPr/>
        <p:txBody>
          <a:bodyPr/>
          <a:lstStyle/>
          <a:p>
            <a:r>
              <a:rPr lang="en-US" dirty="0" smtClean="0"/>
              <a:t>Rocky Creek Valley Farm 2014</a:t>
            </a:r>
            <a:endParaRPr lang="en-US" dirty="0"/>
          </a:p>
        </p:txBody>
      </p:sp>
      <p:sp>
        <p:nvSpPr>
          <p:cNvPr id="5" name="Slide Number Placeholder 4"/>
          <p:cNvSpPr>
            <a:spLocks noGrp="1"/>
          </p:cNvSpPr>
          <p:nvPr>
            <p:ph type="sldNum" sz="quarter" idx="12"/>
          </p:nvPr>
        </p:nvSpPr>
        <p:spPr/>
        <p:txBody>
          <a:bodyPr/>
          <a:lstStyle/>
          <a:p>
            <a:fld id="{AD482E33-2368-47BC-B7F5-6D3F93C4FF3F}" type="slidenum">
              <a:rPr lang="en-US" smtClean="0"/>
              <a:t>‹#›</a:t>
            </a:fld>
            <a:endParaRPr lang="en-US" dirty="0"/>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306D9D-C10C-45FF-8323-9961B1A1A9D8}" type="datetime1">
              <a:rPr lang="en-US" smtClean="0"/>
              <a:t>10/22/2014</a:t>
            </a:fld>
            <a:endParaRPr lang="en-US" dirty="0"/>
          </a:p>
        </p:txBody>
      </p:sp>
      <p:sp>
        <p:nvSpPr>
          <p:cNvPr id="3" name="Footer Placeholder 2"/>
          <p:cNvSpPr>
            <a:spLocks noGrp="1"/>
          </p:cNvSpPr>
          <p:nvPr>
            <p:ph type="ftr" sz="quarter" idx="11"/>
          </p:nvPr>
        </p:nvSpPr>
        <p:spPr/>
        <p:txBody>
          <a:bodyPr/>
          <a:lstStyle/>
          <a:p>
            <a:r>
              <a:rPr lang="en-US" dirty="0" smtClean="0"/>
              <a:t>Rocky Creek Valley Farm 2014</a:t>
            </a:r>
            <a:endParaRPr lang="en-US" dirty="0"/>
          </a:p>
        </p:txBody>
      </p:sp>
      <p:sp>
        <p:nvSpPr>
          <p:cNvPr id="4" name="Slide Number Placeholder 3"/>
          <p:cNvSpPr>
            <a:spLocks noGrp="1"/>
          </p:cNvSpPr>
          <p:nvPr>
            <p:ph type="sldNum" sz="quarter" idx="12"/>
          </p:nvPr>
        </p:nvSpPr>
        <p:spPr/>
        <p:txBody>
          <a:bodyPr/>
          <a:lstStyle/>
          <a:p>
            <a:fld id="{AD482E33-2368-47BC-B7F5-6D3F93C4FF3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F1702715-37E0-4C38-B3D8-11DA09F5F760}" type="datetime1">
              <a:rPr lang="en-US" smtClean="0"/>
              <a:t>10/22/2014</a:t>
            </a:fld>
            <a:endParaRPr lang="en-US" dirty="0"/>
          </a:p>
        </p:txBody>
      </p:sp>
      <p:sp>
        <p:nvSpPr>
          <p:cNvPr id="6" name="Footer Placeholder 5"/>
          <p:cNvSpPr>
            <a:spLocks noGrp="1"/>
          </p:cNvSpPr>
          <p:nvPr>
            <p:ph type="ftr" sz="quarter" idx="11"/>
          </p:nvPr>
        </p:nvSpPr>
        <p:spPr/>
        <p:txBody>
          <a:bodyPr/>
          <a:lstStyle/>
          <a:p>
            <a:r>
              <a:rPr lang="en-US" dirty="0" smtClean="0"/>
              <a:t>Rocky Creek Valley Farm 2014</a:t>
            </a:r>
            <a:endParaRPr lang="en-US" dirty="0"/>
          </a:p>
        </p:txBody>
      </p:sp>
      <p:sp>
        <p:nvSpPr>
          <p:cNvPr id="7" name="Slide Number Placeholder 6"/>
          <p:cNvSpPr>
            <a:spLocks noGrp="1"/>
          </p:cNvSpPr>
          <p:nvPr>
            <p:ph type="sldNum" sz="quarter" idx="12"/>
          </p:nvPr>
        </p:nvSpPr>
        <p:spPr/>
        <p:txBody>
          <a:bodyPr/>
          <a:lstStyle/>
          <a:p>
            <a:fld id="{AD482E33-2368-47BC-B7F5-6D3F93C4FF3F}" type="slidenum">
              <a:rPr lang="en-US" smtClean="0"/>
              <a:t>‹#›</a:t>
            </a:fld>
            <a:endParaRPr lang="en-US" dirty="0"/>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FBAE4F88-D67F-4E83-8346-8ECEB17C30CD}" type="datetime1">
              <a:rPr lang="en-US" smtClean="0"/>
              <a:t>10/22/2014</a:t>
            </a:fld>
            <a:endParaRPr lang="en-US" dirty="0"/>
          </a:p>
        </p:txBody>
      </p:sp>
      <p:sp>
        <p:nvSpPr>
          <p:cNvPr id="6" name="Footer Placeholder 5"/>
          <p:cNvSpPr>
            <a:spLocks noGrp="1"/>
          </p:cNvSpPr>
          <p:nvPr>
            <p:ph type="ftr" sz="quarter" idx="11"/>
          </p:nvPr>
        </p:nvSpPr>
        <p:spPr/>
        <p:txBody>
          <a:bodyPr/>
          <a:lstStyle/>
          <a:p>
            <a:r>
              <a:rPr lang="en-US" dirty="0" smtClean="0"/>
              <a:t>Rocky Creek Valley Farm 2014</a:t>
            </a:r>
            <a:endParaRPr lang="en-US" dirty="0"/>
          </a:p>
        </p:txBody>
      </p:sp>
      <p:sp>
        <p:nvSpPr>
          <p:cNvPr id="7" name="Slide Number Placeholder 6"/>
          <p:cNvSpPr>
            <a:spLocks noGrp="1"/>
          </p:cNvSpPr>
          <p:nvPr>
            <p:ph type="sldNum" sz="quarter" idx="12"/>
          </p:nvPr>
        </p:nvSpPr>
        <p:spPr/>
        <p:txBody>
          <a:bodyPr/>
          <a:lstStyle/>
          <a:p>
            <a:fld id="{AD482E33-2368-47BC-B7F5-6D3F93C4FF3F}" type="slidenum">
              <a:rPr lang="en-US" smtClean="0"/>
              <a:t>‹#›</a:t>
            </a:fld>
            <a:endParaRPr lang="en-US" dirty="0"/>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991D6996-F986-4066-9344-A2BDF34AA1C4}" type="datetime1">
              <a:rPr lang="en-US" smtClean="0"/>
              <a:t>10/22/2014</a:t>
            </a:fld>
            <a:endParaRPr lang="en-US" dirty="0"/>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r>
              <a:rPr lang="en-US" dirty="0" smtClean="0"/>
              <a:t>Rocky Creek Valley Farm 2014</a:t>
            </a:r>
            <a:endParaRPr lang="en-US" dirty="0"/>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AD482E33-2368-47BC-B7F5-6D3F93C4FF3F}"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dt="0"/>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8.gif"/><Relationship Id="rId5" Type="http://schemas.openxmlformats.org/officeDocument/2006/relationships/image" Target="../media/image37.jp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33800" y="4724400"/>
            <a:ext cx="5120640" cy="1981200"/>
          </a:xfrm>
        </p:spPr>
        <p:txBody>
          <a:bodyPr/>
          <a:lstStyle/>
          <a:p>
            <a:pPr algn="ctr"/>
            <a:r>
              <a:rPr lang="en-US" dirty="0" smtClean="0"/>
              <a:t>Presented by:</a:t>
            </a:r>
          </a:p>
          <a:p>
            <a:pPr algn="ctr"/>
            <a:r>
              <a:rPr lang="en-US" dirty="0" smtClean="0"/>
              <a:t>Gary &amp; Elizabeth Wenig</a:t>
            </a:r>
          </a:p>
          <a:p>
            <a:pPr algn="ctr"/>
            <a:r>
              <a:rPr lang="en-US" dirty="0" smtClean="0"/>
              <a:t>Rocky Creek Valley Farm</a:t>
            </a:r>
          </a:p>
          <a:p>
            <a:pPr algn="ctr"/>
            <a:r>
              <a:rPr lang="en-US" dirty="0" smtClean="0"/>
              <a:t>Rayville, MO</a:t>
            </a:r>
            <a:endParaRPr lang="en-US" dirty="0"/>
          </a:p>
        </p:txBody>
      </p:sp>
      <p:sp>
        <p:nvSpPr>
          <p:cNvPr id="2" name="Title 1"/>
          <p:cNvSpPr>
            <a:spLocks noGrp="1"/>
          </p:cNvSpPr>
          <p:nvPr>
            <p:ph type="title"/>
          </p:nvPr>
        </p:nvSpPr>
        <p:spPr>
          <a:xfrm>
            <a:off x="3810000" y="304800"/>
            <a:ext cx="4876800" cy="838200"/>
          </a:xfrm>
        </p:spPr>
        <p:txBody>
          <a:bodyPr/>
          <a:lstStyle/>
          <a:p>
            <a:pPr algn="ctr"/>
            <a:r>
              <a:rPr lang="en-US" b="1" dirty="0" smtClean="0"/>
              <a:t>Urban Chickens</a:t>
            </a:r>
            <a:endParaRPr lang="en-US"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9773" y="1351684"/>
            <a:ext cx="4343400" cy="325755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21842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Rocky Creek Valley Farm 2014</a:t>
            </a:r>
            <a:endParaRPr lang="en-US" dirty="0"/>
          </a:p>
        </p:txBody>
      </p:sp>
      <p:sp>
        <p:nvSpPr>
          <p:cNvPr id="3" name="Title 2"/>
          <p:cNvSpPr>
            <a:spLocks noGrp="1"/>
          </p:cNvSpPr>
          <p:nvPr>
            <p:ph type="title"/>
          </p:nvPr>
        </p:nvSpPr>
        <p:spPr>
          <a:xfrm>
            <a:off x="276225" y="228601"/>
            <a:ext cx="8591550" cy="914400"/>
          </a:xfrm>
        </p:spPr>
        <p:txBody>
          <a:bodyPr/>
          <a:lstStyle/>
          <a:p>
            <a:pPr algn="ctr"/>
            <a:r>
              <a:rPr lang="en-US" b="1" u="sng" dirty="0" smtClean="0"/>
              <a:t>Pens &amp; Coops</a:t>
            </a:r>
            <a:endParaRPr lang="en-US" b="1" u="sng" dirty="0"/>
          </a:p>
        </p:txBody>
      </p:sp>
      <p:sp>
        <p:nvSpPr>
          <p:cNvPr id="4" name="Content Placeholder 3"/>
          <p:cNvSpPr>
            <a:spLocks noGrp="1"/>
          </p:cNvSpPr>
          <p:nvPr>
            <p:ph sz="quarter" idx="13"/>
          </p:nvPr>
        </p:nvSpPr>
        <p:spPr>
          <a:xfrm>
            <a:off x="228600" y="1143000"/>
            <a:ext cx="8595360" cy="4937760"/>
          </a:xfrm>
        </p:spPr>
        <p:txBody>
          <a:bodyPr>
            <a:normAutofit/>
          </a:bodyPr>
          <a:lstStyle/>
          <a:p>
            <a:r>
              <a:rPr lang="en-US" dirty="0" smtClean="0"/>
              <a:t>Pen sizes</a:t>
            </a:r>
          </a:p>
          <a:p>
            <a:pPr lvl="2"/>
            <a:r>
              <a:rPr lang="en-US" dirty="0"/>
              <a:t>What is an acceptable number of </a:t>
            </a:r>
            <a:r>
              <a:rPr lang="en-US" dirty="0" smtClean="0"/>
              <a:t>hens per yard? </a:t>
            </a:r>
            <a:r>
              <a:rPr lang="en-US" dirty="0"/>
              <a:t>There are no standards</a:t>
            </a:r>
          </a:p>
          <a:p>
            <a:pPr lvl="2"/>
            <a:r>
              <a:rPr lang="en-US" dirty="0" smtClean="0"/>
              <a:t>Average yards are ½ to ¾ acres, roughly the back yard will be 8,000 to 12,000 sf</a:t>
            </a:r>
          </a:p>
          <a:p>
            <a:pPr lvl="2"/>
            <a:r>
              <a:rPr lang="en-US" dirty="0" smtClean="0"/>
              <a:t>By the French free range law that equates to 35 to 53 hens per yard –TO MANY</a:t>
            </a:r>
          </a:p>
          <a:p>
            <a:pPr lvl="2"/>
            <a:r>
              <a:rPr lang="en-US" dirty="0" smtClean="0"/>
              <a:t>Our personal opinion is around 12 hens maybe 18 maximum in an urban yard or about 750 sf per bird (10 to 16 based upon sf) (with exceptions for acreage)</a:t>
            </a:r>
          </a:p>
          <a:p>
            <a:r>
              <a:rPr lang="en-US" dirty="0" smtClean="0"/>
              <a:t>Coop sizes and designs</a:t>
            </a:r>
          </a:p>
          <a:p>
            <a:pPr lvl="2"/>
            <a:r>
              <a:rPr lang="en-US" dirty="0" smtClean="0"/>
              <a:t>Coops – recommendations vary from 2 sf to 5 sf per bird</a:t>
            </a:r>
          </a:p>
          <a:p>
            <a:pPr lvl="2"/>
            <a:r>
              <a:rPr lang="en-US" dirty="0" smtClean="0"/>
              <a:t>Nest – 16” x 16” x 16”, at least 2’ above the floor and dark</a:t>
            </a:r>
          </a:p>
          <a:p>
            <a:pPr lvl="2"/>
            <a:r>
              <a:rPr lang="en-US" dirty="0" smtClean="0"/>
              <a:t>Shelter – must include shade</a:t>
            </a:r>
          </a:p>
          <a:p>
            <a:pPr lvl="2"/>
            <a:r>
              <a:rPr lang="en-US" dirty="0" smtClean="0"/>
              <a:t>Pens – remember dogs, raccoons and foxes will dig under fences, cats will climb over, hawks can fly</a:t>
            </a:r>
          </a:p>
          <a:p>
            <a:pPr lvl="2"/>
            <a:r>
              <a:rPr lang="en-US" dirty="0" smtClean="0"/>
              <a:t>Ventilation is a key factor in summer and they may need a heat lamp in the winter</a:t>
            </a:r>
          </a:p>
          <a:p>
            <a:pPr lvl="2"/>
            <a:r>
              <a:rPr lang="en-US" dirty="0" smtClean="0"/>
              <a:t>Roost bars 1.5” dia and 24” above floor or higher, must be round not square</a:t>
            </a:r>
            <a:endParaRPr lang="en-US" dirty="0"/>
          </a:p>
        </p:txBody>
      </p:sp>
    </p:spTree>
    <p:extLst>
      <p:ext uri="{BB962C8B-B14F-4D97-AF65-F5344CB8AC3E}">
        <p14:creationId xmlns:p14="http://schemas.microsoft.com/office/powerpoint/2010/main" val="1150397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Rocky Creek Valley Farm 2014</a:t>
            </a:r>
            <a:endParaRPr lang="en-US" dirty="0"/>
          </a:p>
        </p:txBody>
      </p:sp>
      <p:sp>
        <p:nvSpPr>
          <p:cNvPr id="5" name="Text Placeholder 4"/>
          <p:cNvSpPr>
            <a:spLocks noGrp="1"/>
          </p:cNvSpPr>
          <p:nvPr>
            <p:ph type="body" sz="quarter" idx="13"/>
          </p:nvPr>
        </p:nvSpPr>
        <p:spPr>
          <a:xfrm>
            <a:off x="274320" y="457200"/>
            <a:ext cx="2834640" cy="5791200"/>
          </a:xfrm>
        </p:spPr>
        <p:txBody>
          <a:bodyPr/>
          <a:lstStyle/>
          <a:p>
            <a:pPr marL="285750" indent="-285750">
              <a:buClr>
                <a:schemeClr val="bg1"/>
              </a:buClr>
              <a:buFont typeface="Wingdings" panose="05000000000000000000" pitchFamily="2" charset="2"/>
              <a:buChar char="Ø"/>
            </a:pPr>
            <a:r>
              <a:rPr lang="en-US" sz="1800" dirty="0" smtClean="0">
                <a:solidFill>
                  <a:schemeClr val="bg1"/>
                </a:solidFill>
              </a:rPr>
              <a:t>Good ventilation</a:t>
            </a:r>
          </a:p>
          <a:p>
            <a:pPr marL="285750" indent="-285750">
              <a:buClr>
                <a:schemeClr val="bg1"/>
              </a:buClr>
              <a:buFont typeface="Wingdings" panose="05000000000000000000" pitchFamily="2" charset="2"/>
              <a:buChar char="Ø"/>
            </a:pPr>
            <a:r>
              <a:rPr lang="en-US" sz="1800" dirty="0" smtClean="0">
                <a:solidFill>
                  <a:schemeClr val="bg1"/>
                </a:solidFill>
              </a:rPr>
              <a:t>Shade</a:t>
            </a:r>
          </a:p>
          <a:p>
            <a:pPr marL="285750" indent="-285750">
              <a:buClr>
                <a:schemeClr val="bg1"/>
              </a:buClr>
              <a:buFont typeface="Wingdings" panose="05000000000000000000" pitchFamily="2" charset="2"/>
              <a:buChar char="Ø"/>
            </a:pPr>
            <a:r>
              <a:rPr lang="en-US" sz="1800" dirty="0" smtClean="0">
                <a:solidFill>
                  <a:schemeClr val="bg1"/>
                </a:solidFill>
              </a:rPr>
              <a:t>Pen wire roof</a:t>
            </a:r>
          </a:p>
          <a:p>
            <a:pPr marL="285750" indent="-285750">
              <a:buClr>
                <a:schemeClr val="bg1"/>
              </a:buClr>
              <a:buFont typeface="Wingdings" panose="05000000000000000000" pitchFamily="2" charset="2"/>
              <a:buChar char="Ø"/>
            </a:pPr>
            <a:r>
              <a:rPr lang="en-US" sz="1800" dirty="0" smtClean="0">
                <a:solidFill>
                  <a:schemeClr val="bg1"/>
                </a:solidFill>
              </a:rPr>
              <a:t>Pen wire floor</a:t>
            </a:r>
          </a:p>
          <a:p>
            <a:pPr marL="285750" indent="-285750">
              <a:buClr>
                <a:schemeClr val="bg1"/>
              </a:buClr>
              <a:buFont typeface="Wingdings" panose="05000000000000000000" pitchFamily="2" charset="2"/>
              <a:buChar char="Ø"/>
            </a:pPr>
            <a:r>
              <a:rPr lang="en-US" sz="1800" dirty="0" smtClean="0">
                <a:solidFill>
                  <a:schemeClr val="bg1"/>
                </a:solidFill>
              </a:rPr>
              <a:t>Egg box</a:t>
            </a:r>
          </a:p>
          <a:p>
            <a:pPr marL="285750" indent="-285750">
              <a:buClr>
                <a:schemeClr val="bg1"/>
              </a:buClr>
              <a:buFont typeface="Wingdings" panose="05000000000000000000" pitchFamily="2" charset="2"/>
              <a:buChar char="Ø"/>
            </a:pPr>
            <a:r>
              <a:rPr lang="en-US" sz="1800" dirty="0" smtClean="0">
                <a:solidFill>
                  <a:schemeClr val="bg1"/>
                </a:solidFill>
              </a:rPr>
              <a:t>Good protection</a:t>
            </a:r>
          </a:p>
          <a:p>
            <a:pPr marL="285750" indent="-285750">
              <a:buClr>
                <a:schemeClr val="bg1"/>
              </a:buClr>
              <a:buFont typeface="Wingdings" panose="05000000000000000000" pitchFamily="2" charset="2"/>
              <a:buChar char="Ø"/>
            </a:pPr>
            <a:r>
              <a:rPr lang="en-US" sz="1800" dirty="0" smtClean="0">
                <a:solidFill>
                  <a:schemeClr val="bg1"/>
                </a:solidFill>
              </a:rPr>
              <a:t>Cute</a:t>
            </a:r>
          </a:p>
          <a:p>
            <a:pPr marL="285750" indent="-285750">
              <a:buClr>
                <a:schemeClr val="bg1"/>
              </a:buClr>
              <a:buFont typeface="Wingdings" panose="05000000000000000000" pitchFamily="2" charset="2"/>
              <a:buChar char="Ø"/>
            </a:pPr>
            <a:endParaRPr lang="en-US" sz="1800" dirty="0">
              <a:solidFill>
                <a:schemeClr val="bg1"/>
              </a:solidFill>
            </a:endParaRPr>
          </a:p>
          <a:p>
            <a:pPr marL="285750" indent="-285750">
              <a:buClr>
                <a:srgbClr val="FF0000"/>
              </a:buClr>
              <a:buFont typeface="Wingdings" panose="05000000000000000000" pitchFamily="2" charset="2"/>
              <a:buChar char="Ø"/>
            </a:pPr>
            <a:r>
              <a:rPr lang="en-US" sz="1800" dirty="0">
                <a:solidFill>
                  <a:schemeClr val="bg1"/>
                </a:solidFill>
              </a:rPr>
              <a:t>To small for any extended amount of time</a:t>
            </a:r>
          </a:p>
          <a:p>
            <a:pPr marL="285750" indent="-285750">
              <a:buFont typeface="Arial" panose="020B0604020202020204" pitchFamily="34" charset="0"/>
              <a:buChar char="•"/>
            </a:pPr>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200" y="1314450"/>
            <a:ext cx="5765800" cy="4324350"/>
          </a:xfrm>
          <a:prstGeom prst="rect">
            <a:avLst/>
          </a:prstGeom>
        </p:spPr>
      </p:pic>
      <p:sp>
        <p:nvSpPr>
          <p:cNvPr id="9" name="TextBox 8"/>
          <p:cNvSpPr txBox="1"/>
          <p:nvPr/>
        </p:nvSpPr>
        <p:spPr>
          <a:xfrm>
            <a:off x="3529037" y="510064"/>
            <a:ext cx="5464125" cy="369332"/>
          </a:xfrm>
          <a:prstGeom prst="rect">
            <a:avLst/>
          </a:prstGeom>
          <a:noFill/>
        </p:spPr>
        <p:txBody>
          <a:bodyPr wrap="none" rtlCol="0">
            <a:spAutoFit/>
          </a:bodyPr>
          <a:lstStyle/>
          <a:p>
            <a:r>
              <a:rPr lang="en-US" b="1" dirty="0" smtClean="0"/>
              <a:t>Tell me this isn’t cuter than any dog house in your city</a:t>
            </a:r>
            <a:endParaRPr lang="en-US" b="1" dirty="0"/>
          </a:p>
        </p:txBody>
      </p:sp>
    </p:spTree>
    <p:extLst>
      <p:ext uri="{BB962C8B-B14F-4D97-AF65-F5344CB8AC3E}">
        <p14:creationId xmlns:p14="http://schemas.microsoft.com/office/powerpoint/2010/main" val="368106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Rocky Creek Valley Farm 2014</a:t>
            </a:r>
            <a:endParaRPr lang="en-US" dirty="0"/>
          </a:p>
        </p:txBody>
      </p:sp>
      <p:sp>
        <p:nvSpPr>
          <p:cNvPr id="5" name="Text Placeholder 4"/>
          <p:cNvSpPr>
            <a:spLocks noGrp="1"/>
          </p:cNvSpPr>
          <p:nvPr>
            <p:ph type="body" sz="quarter" idx="13"/>
          </p:nvPr>
        </p:nvSpPr>
        <p:spPr>
          <a:xfrm>
            <a:off x="274320" y="457200"/>
            <a:ext cx="2834640" cy="5791200"/>
          </a:xfrm>
        </p:spPr>
        <p:txBody>
          <a:bodyPr/>
          <a:lstStyle/>
          <a:p>
            <a:pPr marL="285750" indent="-285750">
              <a:buClr>
                <a:schemeClr val="bg1"/>
              </a:buClr>
              <a:buFont typeface="Wingdings" panose="05000000000000000000" pitchFamily="2" charset="2"/>
              <a:buChar char="Ø"/>
            </a:pPr>
            <a:r>
              <a:rPr lang="en-US" sz="1800" dirty="0" smtClean="0">
                <a:solidFill>
                  <a:schemeClr val="bg1"/>
                </a:solidFill>
              </a:rPr>
              <a:t>Good ventilation</a:t>
            </a:r>
          </a:p>
          <a:p>
            <a:pPr marL="285750" indent="-285750">
              <a:buClr>
                <a:schemeClr val="bg1"/>
              </a:buClr>
              <a:buFont typeface="Wingdings" panose="05000000000000000000" pitchFamily="2" charset="2"/>
              <a:buChar char="Ø"/>
            </a:pPr>
            <a:r>
              <a:rPr lang="en-US" sz="1800" dirty="0" smtClean="0">
                <a:solidFill>
                  <a:schemeClr val="bg1"/>
                </a:solidFill>
              </a:rPr>
              <a:t>Shade</a:t>
            </a:r>
          </a:p>
          <a:p>
            <a:pPr marL="285750" indent="-285750">
              <a:buClr>
                <a:schemeClr val="bg1"/>
              </a:buClr>
              <a:buFont typeface="Wingdings" panose="05000000000000000000" pitchFamily="2" charset="2"/>
              <a:buChar char="Ø"/>
            </a:pPr>
            <a:r>
              <a:rPr lang="en-US" sz="1800" dirty="0" smtClean="0">
                <a:solidFill>
                  <a:schemeClr val="bg1"/>
                </a:solidFill>
              </a:rPr>
              <a:t>Pen roof</a:t>
            </a:r>
          </a:p>
          <a:p>
            <a:pPr marL="285750" indent="-285750">
              <a:buClr>
                <a:schemeClr val="bg1"/>
              </a:buClr>
              <a:buFont typeface="Wingdings" panose="05000000000000000000" pitchFamily="2" charset="2"/>
              <a:buChar char="Ø"/>
            </a:pPr>
            <a:r>
              <a:rPr lang="en-US" sz="1800" dirty="0" smtClean="0">
                <a:solidFill>
                  <a:schemeClr val="bg1"/>
                </a:solidFill>
              </a:rPr>
              <a:t>Pen wire floor</a:t>
            </a:r>
          </a:p>
          <a:p>
            <a:pPr marL="285750" indent="-285750">
              <a:buClr>
                <a:schemeClr val="bg1"/>
              </a:buClr>
              <a:buFont typeface="Wingdings" panose="05000000000000000000" pitchFamily="2" charset="2"/>
              <a:buChar char="Ø"/>
            </a:pPr>
            <a:r>
              <a:rPr lang="en-US" sz="1800" dirty="0" smtClean="0">
                <a:solidFill>
                  <a:schemeClr val="bg1"/>
                </a:solidFill>
              </a:rPr>
              <a:t>Egg box</a:t>
            </a:r>
          </a:p>
          <a:p>
            <a:pPr marL="285750" indent="-285750">
              <a:buClr>
                <a:schemeClr val="bg1"/>
              </a:buClr>
              <a:buFont typeface="Wingdings" panose="05000000000000000000" pitchFamily="2" charset="2"/>
              <a:buChar char="Ø"/>
            </a:pPr>
            <a:r>
              <a:rPr lang="en-US" sz="1800" dirty="0" smtClean="0">
                <a:solidFill>
                  <a:schemeClr val="bg1"/>
                </a:solidFill>
              </a:rPr>
              <a:t>Good protection</a:t>
            </a:r>
          </a:p>
          <a:p>
            <a:pPr marL="285750" indent="-285750">
              <a:buClr>
                <a:schemeClr val="bg1"/>
              </a:buClr>
              <a:buFont typeface="Wingdings" panose="05000000000000000000" pitchFamily="2" charset="2"/>
              <a:buChar char="Ø"/>
            </a:pPr>
            <a:r>
              <a:rPr lang="en-US" sz="1800" dirty="0" smtClean="0">
                <a:solidFill>
                  <a:schemeClr val="bg1"/>
                </a:solidFill>
              </a:rPr>
              <a:t>Cute</a:t>
            </a:r>
          </a:p>
          <a:p>
            <a:pPr marL="285750" indent="-285750">
              <a:buClr>
                <a:schemeClr val="bg1"/>
              </a:buClr>
              <a:buFont typeface="Wingdings" panose="05000000000000000000" pitchFamily="2" charset="2"/>
              <a:buChar char="Ø"/>
            </a:pPr>
            <a:endParaRPr lang="en-US" sz="1800" dirty="0">
              <a:solidFill>
                <a:schemeClr val="bg1"/>
              </a:solidFill>
            </a:endParaRPr>
          </a:p>
          <a:p>
            <a:pPr marL="285750" indent="-285750">
              <a:buClr>
                <a:srgbClr val="FF0000"/>
              </a:buClr>
              <a:buFont typeface="Wingdings" panose="05000000000000000000" pitchFamily="2" charset="2"/>
              <a:buChar char="Ø"/>
            </a:pPr>
            <a:r>
              <a:rPr lang="en-US" sz="1800" dirty="0">
                <a:solidFill>
                  <a:schemeClr val="bg1"/>
                </a:solidFill>
              </a:rPr>
              <a:t>To small for any extended amount of time</a:t>
            </a:r>
          </a:p>
          <a:p>
            <a:pPr marL="285750" indent="-285750">
              <a:buFont typeface="Arial" panose="020B0604020202020204" pitchFamily="34" charset="0"/>
              <a:buChar char="•"/>
            </a:pPr>
            <a:endParaRPr lang="en-US"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6448" y="1219200"/>
            <a:ext cx="5791200" cy="4343400"/>
          </a:xfrm>
          <a:prstGeom prst="rect">
            <a:avLst/>
          </a:prstGeom>
        </p:spPr>
      </p:pic>
    </p:spTree>
    <p:extLst>
      <p:ext uri="{BB962C8B-B14F-4D97-AF65-F5344CB8AC3E}">
        <p14:creationId xmlns:p14="http://schemas.microsoft.com/office/powerpoint/2010/main" val="1375323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Rocky Creek Valley Farm 2014</a:t>
            </a:r>
            <a:endParaRPr lang="en-US" dirty="0"/>
          </a:p>
        </p:txBody>
      </p:sp>
      <p:sp>
        <p:nvSpPr>
          <p:cNvPr id="5" name="Text Placeholder 4"/>
          <p:cNvSpPr>
            <a:spLocks noGrp="1"/>
          </p:cNvSpPr>
          <p:nvPr>
            <p:ph type="body" sz="quarter" idx="13"/>
          </p:nvPr>
        </p:nvSpPr>
        <p:spPr>
          <a:xfrm>
            <a:off x="274320" y="457200"/>
            <a:ext cx="2834640" cy="5791200"/>
          </a:xfrm>
        </p:spPr>
        <p:txBody>
          <a:bodyPr/>
          <a:lstStyle/>
          <a:p>
            <a:pPr marL="285750" indent="-285750">
              <a:buClr>
                <a:schemeClr val="bg1"/>
              </a:buClr>
              <a:buFont typeface="Wingdings" panose="05000000000000000000" pitchFamily="2" charset="2"/>
              <a:buChar char="Ø"/>
            </a:pPr>
            <a:r>
              <a:rPr lang="en-US" sz="1800" dirty="0" smtClean="0">
                <a:solidFill>
                  <a:schemeClr val="bg1"/>
                </a:solidFill>
              </a:rPr>
              <a:t>Shade</a:t>
            </a:r>
          </a:p>
          <a:p>
            <a:pPr marL="285750" indent="-285750">
              <a:buClr>
                <a:schemeClr val="bg1"/>
              </a:buClr>
              <a:buFont typeface="Wingdings" panose="05000000000000000000" pitchFamily="2" charset="2"/>
              <a:buChar char="Ø"/>
            </a:pPr>
            <a:r>
              <a:rPr lang="en-US" sz="1800" dirty="0" smtClean="0">
                <a:solidFill>
                  <a:schemeClr val="bg1"/>
                </a:solidFill>
              </a:rPr>
              <a:t>Pen wire roof</a:t>
            </a:r>
          </a:p>
          <a:p>
            <a:pPr marL="285750" indent="-285750">
              <a:buClr>
                <a:schemeClr val="bg1"/>
              </a:buClr>
              <a:buFont typeface="Wingdings" panose="05000000000000000000" pitchFamily="2" charset="2"/>
              <a:buChar char="Ø"/>
            </a:pPr>
            <a:r>
              <a:rPr lang="en-US" sz="1800" dirty="0" smtClean="0">
                <a:solidFill>
                  <a:schemeClr val="bg1"/>
                </a:solidFill>
              </a:rPr>
              <a:t>Pen wire floor</a:t>
            </a:r>
          </a:p>
          <a:p>
            <a:pPr marL="285750" indent="-285750">
              <a:buClr>
                <a:schemeClr val="bg1"/>
              </a:buClr>
              <a:buFont typeface="Wingdings" panose="05000000000000000000" pitchFamily="2" charset="2"/>
              <a:buChar char="Ø"/>
            </a:pPr>
            <a:r>
              <a:rPr lang="en-US" sz="1800" dirty="0" smtClean="0">
                <a:solidFill>
                  <a:schemeClr val="bg1"/>
                </a:solidFill>
              </a:rPr>
              <a:t>Egg box</a:t>
            </a:r>
          </a:p>
          <a:p>
            <a:pPr marL="285750" indent="-285750">
              <a:buClr>
                <a:schemeClr val="bg1"/>
              </a:buClr>
              <a:buFont typeface="Wingdings" panose="05000000000000000000" pitchFamily="2" charset="2"/>
              <a:buChar char="Ø"/>
            </a:pPr>
            <a:r>
              <a:rPr lang="en-US" sz="1800" dirty="0" smtClean="0">
                <a:solidFill>
                  <a:schemeClr val="bg1"/>
                </a:solidFill>
              </a:rPr>
              <a:t>Good protection</a:t>
            </a:r>
          </a:p>
          <a:p>
            <a:pPr marL="285750" indent="-285750">
              <a:buClr>
                <a:schemeClr val="bg1"/>
              </a:buClr>
              <a:buFont typeface="Wingdings" panose="05000000000000000000" pitchFamily="2" charset="2"/>
              <a:buChar char="Ø"/>
            </a:pPr>
            <a:r>
              <a:rPr lang="en-US" sz="1800" dirty="0" smtClean="0">
                <a:solidFill>
                  <a:schemeClr val="bg1"/>
                </a:solidFill>
              </a:rPr>
              <a:t>Moveable ?</a:t>
            </a:r>
          </a:p>
          <a:p>
            <a:pPr>
              <a:buClr>
                <a:schemeClr val="bg1"/>
              </a:buClr>
            </a:pPr>
            <a:endParaRPr lang="en-US" sz="1800" dirty="0" smtClean="0">
              <a:solidFill>
                <a:schemeClr val="bg1"/>
              </a:solidFill>
            </a:endParaRPr>
          </a:p>
          <a:p>
            <a:pPr marL="285750" indent="-285750">
              <a:buFont typeface="Arial" panose="020B0604020202020204" pitchFamily="34" charset="0"/>
              <a:buChar char="•"/>
            </a:pPr>
            <a:endParaRPr lang="en-US" dirty="0" smtClean="0">
              <a:solidFill>
                <a:schemeClr val="bg1"/>
              </a:solidFill>
            </a:endParaRPr>
          </a:p>
          <a:p>
            <a:pPr marL="285750" indent="-285750">
              <a:buClr>
                <a:srgbClr val="FF0000"/>
              </a:buClr>
              <a:buFont typeface="Wingdings" panose="05000000000000000000" pitchFamily="2" charset="2"/>
              <a:buChar char="Ø"/>
            </a:pPr>
            <a:r>
              <a:rPr lang="en-US" sz="1800" dirty="0">
                <a:solidFill>
                  <a:schemeClr val="bg1"/>
                </a:solidFill>
              </a:rPr>
              <a:t>No ventilation</a:t>
            </a:r>
          </a:p>
          <a:p>
            <a:pPr marL="285750" indent="-285750">
              <a:buClr>
                <a:srgbClr val="FF0000"/>
              </a:buClr>
              <a:buFont typeface="Wingdings" panose="05000000000000000000" pitchFamily="2" charset="2"/>
              <a:buChar char="Ø"/>
            </a:pPr>
            <a:r>
              <a:rPr lang="en-US" sz="1800" dirty="0">
                <a:solidFill>
                  <a:schemeClr val="bg1"/>
                </a:solidFill>
              </a:rPr>
              <a:t>To small for any extended amount of time</a:t>
            </a:r>
          </a:p>
          <a:p>
            <a:pPr marL="285750" indent="-285750">
              <a:buFont typeface="Arial" panose="020B0604020202020204" pitchFamily="34" charset="0"/>
              <a:buChar char="•"/>
            </a:pPr>
            <a:endParaRPr lang="en-US" sz="1800"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387078"/>
            <a:ext cx="5715000" cy="3642122"/>
          </a:xfrm>
          <a:prstGeom prst="rect">
            <a:avLst/>
          </a:prstGeom>
        </p:spPr>
      </p:pic>
    </p:spTree>
    <p:extLst>
      <p:ext uri="{BB962C8B-B14F-4D97-AF65-F5344CB8AC3E}">
        <p14:creationId xmlns:p14="http://schemas.microsoft.com/office/powerpoint/2010/main" val="1375323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74320" y="457200"/>
            <a:ext cx="2834640" cy="5791200"/>
          </a:xfrm>
        </p:spPr>
        <p:txBody>
          <a:bodyPr/>
          <a:lstStyle/>
          <a:p>
            <a:pPr marL="285750" indent="-285750">
              <a:buClr>
                <a:schemeClr val="bg1"/>
              </a:buClr>
              <a:buFont typeface="Wingdings" panose="05000000000000000000" pitchFamily="2" charset="2"/>
              <a:buChar char="Ø"/>
            </a:pPr>
            <a:r>
              <a:rPr lang="en-US" sz="1800" dirty="0" smtClean="0">
                <a:solidFill>
                  <a:schemeClr val="bg1"/>
                </a:solidFill>
              </a:rPr>
              <a:t>Good ventilation</a:t>
            </a:r>
          </a:p>
          <a:p>
            <a:pPr marL="285750" indent="-285750">
              <a:buClr>
                <a:schemeClr val="bg1"/>
              </a:buClr>
              <a:buFont typeface="Wingdings" panose="05000000000000000000" pitchFamily="2" charset="2"/>
              <a:buChar char="Ø"/>
            </a:pPr>
            <a:r>
              <a:rPr lang="en-US" sz="1800" dirty="0" smtClean="0">
                <a:solidFill>
                  <a:schemeClr val="bg1"/>
                </a:solidFill>
              </a:rPr>
              <a:t>Shade</a:t>
            </a:r>
          </a:p>
          <a:p>
            <a:pPr marL="285750" indent="-285750">
              <a:buClr>
                <a:schemeClr val="bg1"/>
              </a:buClr>
              <a:buFont typeface="Wingdings" panose="05000000000000000000" pitchFamily="2" charset="2"/>
              <a:buChar char="Ø"/>
            </a:pPr>
            <a:r>
              <a:rPr lang="en-US" sz="1800" dirty="0" smtClean="0">
                <a:solidFill>
                  <a:schemeClr val="bg1"/>
                </a:solidFill>
              </a:rPr>
              <a:t>Pen wire roof</a:t>
            </a:r>
          </a:p>
          <a:p>
            <a:pPr marL="285750" indent="-285750">
              <a:buClr>
                <a:schemeClr val="bg1"/>
              </a:buClr>
              <a:buFont typeface="Wingdings" panose="05000000000000000000" pitchFamily="2" charset="2"/>
              <a:buChar char="Ø"/>
            </a:pPr>
            <a:r>
              <a:rPr lang="en-US" sz="1800" dirty="0" smtClean="0">
                <a:solidFill>
                  <a:schemeClr val="bg1"/>
                </a:solidFill>
              </a:rPr>
              <a:t>Pen wire floor</a:t>
            </a:r>
          </a:p>
          <a:p>
            <a:pPr marL="285750" indent="-285750">
              <a:buClr>
                <a:schemeClr val="bg1"/>
              </a:buClr>
              <a:buFont typeface="Wingdings" panose="05000000000000000000" pitchFamily="2" charset="2"/>
              <a:buChar char="Ø"/>
            </a:pPr>
            <a:r>
              <a:rPr lang="en-US" sz="1800" dirty="0" smtClean="0">
                <a:solidFill>
                  <a:schemeClr val="bg1"/>
                </a:solidFill>
              </a:rPr>
              <a:t>Egg box</a:t>
            </a:r>
          </a:p>
          <a:p>
            <a:pPr marL="285750" indent="-285750">
              <a:buClr>
                <a:schemeClr val="bg1"/>
              </a:buClr>
              <a:buFont typeface="Wingdings" panose="05000000000000000000" pitchFamily="2" charset="2"/>
              <a:buChar char="Ø"/>
            </a:pPr>
            <a:r>
              <a:rPr lang="en-US" sz="1800" dirty="0" smtClean="0">
                <a:solidFill>
                  <a:schemeClr val="bg1"/>
                </a:solidFill>
              </a:rPr>
              <a:t>Good protection</a:t>
            </a:r>
          </a:p>
          <a:p>
            <a:pPr marL="285750" indent="-285750">
              <a:buClr>
                <a:schemeClr val="bg1"/>
              </a:buClr>
              <a:buFont typeface="Wingdings" panose="05000000000000000000" pitchFamily="2" charset="2"/>
              <a:buChar char="Ø"/>
            </a:pPr>
            <a:r>
              <a:rPr lang="en-US" sz="1800" dirty="0" smtClean="0">
                <a:solidFill>
                  <a:schemeClr val="bg1"/>
                </a:solidFill>
              </a:rPr>
              <a:t>Cute</a:t>
            </a:r>
          </a:p>
          <a:p>
            <a:pPr marL="285750" indent="-285750">
              <a:buClr>
                <a:schemeClr val="bg1"/>
              </a:buClr>
              <a:buFont typeface="Wingdings" panose="05000000000000000000" pitchFamily="2" charset="2"/>
              <a:buChar char="Ø"/>
            </a:pPr>
            <a:r>
              <a:rPr lang="en-US" sz="1800" dirty="0" smtClean="0">
                <a:solidFill>
                  <a:schemeClr val="bg1"/>
                </a:solidFill>
              </a:rPr>
              <a:t>Two section cage</a:t>
            </a:r>
          </a:p>
          <a:p>
            <a:pPr marL="285750" indent="-285750">
              <a:buClr>
                <a:schemeClr val="bg1"/>
              </a:buClr>
              <a:buFont typeface="Wingdings" panose="05000000000000000000" pitchFamily="2" charset="2"/>
              <a:buChar char="Ø"/>
            </a:pPr>
            <a:endParaRPr lang="en-US" sz="1800" dirty="0">
              <a:solidFill>
                <a:schemeClr val="bg1"/>
              </a:solidFill>
            </a:endParaRPr>
          </a:p>
          <a:p>
            <a:pPr marL="285750" indent="-285750">
              <a:buClr>
                <a:srgbClr val="FF0000"/>
              </a:buClr>
              <a:buFont typeface="Wingdings" panose="05000000000000000000" pitchFamily="2" charset="2"/>
              <a:buChar char="Ø"/>
            </a:pPr>
            <a:r>
              <a:rPr lang="en-US" sz="1800" dirty="0" smtClean="0">
                <a:solidFill>
                  <a:schemeClr val="bg1"/>
                </a:solidFill>
              </a:rPr>
              <a:t>Very good design, but should also have additional shade </a:t>
            </a:r>
          </a:p>
          <a:p>
            <a:pPr marL="285750" indent="-285750">
              <a:buFont typeface="Arial" panose="020B0604020202020204" pitchFamily="34" charset="0"/>
              <a:buChar char="•"/>
            </a:pPr>
            <a:endParaRPr lang="en-US"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623" y="1370112"/>
            <a:ext cx="5722961" cy="3811488"/>
          </a:xfrm>
          <a:prstGeom prst="rect">
            <a:avLst/>
          </a:prstGeom>
        </p:spPr>
      </p:pic>
    </p:spTree>
    <p:extLst>
      <p:ext uri="{BB962C8B-B14F-4D97-AF65-F5344CB8AC3E}">
        <p14:creationId xmlns:p14="http://schemas.microsoft.com/office/powerpoint/2010/main" val="1375323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Rocky Creek Valley Farm 2014</a:t>
            </a:r>
            <a:endParaRPr lang="en-US" dirty="0"/>
          </a:p>
        </p:txBody>
      </p:sp>
      <p:sp>
        <p:nvSpPr>
          <p:cNvPr id="3" name="Title 2"/>
          <p:cNvSpPr>
            <a:spLocks noGrp="1"/>
          </p:cNvSpPr>
          <p:nvPr>
            <p:ph type="title"/>
          </p:nvPr>
        </p:nvSpPr>
        <p:spPr>
          <a:xfrm>
            <a:off x="304800" y="228600"/>
            <a:ext cx="8591550" cy="990599"/>
          </a:xfrm>
        </p:spPr>
        <p:txBody>
          <a:bodyPr/>
          <a:lstStyle/>
          <a:p>
            <a:pPr algn="ctr"/>
            <a:r>
              <a:rPr lang="en-US" b="1" u="sng" dirty="0" smtClean="0"/>
              <a:t>Coop Detail Ideas</a:t>
            </a:r>
            <a:endParaRPr lang="en-US" b="1" u="sng" dirty="0"/>
          </a:p>
        </p:txBody>
      </p:sp>
      <p:pic>
        <p:nvPicPr>
          <p:cNvPr id="9" name="Content Placeholder 8"/>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4724400" y="3048000"/>
            <a:ext cx="4225713" cy="3169285"/>
          </a:xfrm>
          <a:prstGeom prst="rect">
            <a:avLst/>
          </a:prstGeom>
          <a:ln>
            <a:noFill/>
          </a:ln>
          <a:effectLst>
            <a:outerShdw blurRad="292100" dist="139700" dir="2700000" algn="tl" rotWithShape="0">
              <a:srgbClr val="333333">
                <a:alpha val="65000"/>
              </a:srgbClr>
            </a:outerShdw>
          </a:effectLst>
        </p:spPr>
      </p:pic>
      <p:sp>
        <p:nvSpPr>
          <p:cNvPr id="6" name="Text Placeholder 5"/>
          <p:cNvSpPr>
            <a:spLocks noGrp="1"/>
          </p:cNvSpPr>
          <p:nvPr>
            <p:ph type="body" sz="half" idx="2"/>
          </p:nvPr>
        </p:nvSpPr>
        <p:spPr>
          <a:xfrm>
            <a:off x="304800" y="1371600"/>
            <a:ext cx="4248150" cy="987552"/>
          </a:xfrm>
        </p:spPr>
        <p:txBody>
          <a:bodyPr>
            <a:noAutofit/>
          </a:bodyPr>
          <a:lstStyle/>
          <a:p>
            <a:r>
              <a:rPr lang="en-US" dirty="0" smtClean="0"/>
              <a:t>8’x8’ panels work great with 4’ wide wire and can be taken apart and stored in minimal space very quickly</a:t>
            </a:r>
            <a:endParaRPr lang="en-US" dirty="0"/>
          </a:p>
        </p:txBody>
      </p:sp>
      <p:sp>
        <p:nvSpPr>
          <p:cNvPr id="7" name="Text Placeholder 6"/>
          <p:cNvSpPr>
            <a:spLocks noGrp="1"/>
          </p:cNvSpPr>
          <p:nvPr>
            <p:ph type="body" sz="half" idx="15"/>
          </p:nvPr>
        </p:nvSpPr>
        <p:spPr>
          <a:xfrm>
            <a:off x="4648200" y="1298448"/>
            <a:ext cx="4248150" cy="1368552"/>
          </a:xfrm>
        </p:spPr>
        <p:txBody>
          <a:bodyPr>
            <a:normAutofit/>
          </a:bodyPr>
          <a:lstStyle/>
          <a:p>
            <a:r>
              <a:rPr lang="en-US" dirty="0"/>
              <a:t>Closet rod with hinged tops and wire support can be folded up to clean under, also gives the birds a choice of the height at which to roost</a:t>
            </a:r>
          </a:p>
        </p:txBody>
      </p:sp>
      <p:pic>
        <p:nvPicPr>
          <p:cNvPr id="8" name="Content Placeholder 7"/>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228600" y="3048000"/>
            <a:ext cx="4251325" cy="31884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47141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7010400" y="6348239"/>
            <a:ext cx="1952625" cy="339379"/>
          </a:xfrm>
        </p:spPr>
        <p:txBody>
          <a:bodyPr/>
          <a:lstStyle/>
          <a:p>
            <a:r>
              <a:rPr lang="en-US" dirty="0" smtClean="0"/>
              <a:t>Rocky Creek Valley Farm 2014</a:t>
            </a:r>
            <a:endParaRPr lang="en-US" dirty="0"/>
          </a:p>
        </p:txBody>
      </p:sp>
      <p:sp>
        <p:nvSpPr>
          <p:cNvPr id="5" name="Text Placeholder 4"/>
          <p:cNvSpPr>
            <a:spLocks noGrp="1"/>
          </p:cNvSpPr>
          <p:nvPr>
            <p:ph type="body" sz="quarter" idx="13"/>
          </p:nvPr>
        </p:nvSpPr>
        <p:spPr>
          <a:xfrm>
            <a:off x="274320" y="457200"/>
            <a:ext cx="2834640" cy="5791200"/>
          </a:xfrm>
        </p:spPr>
        <p:txBody>
          <a:bodyPr/>
          <a:lstStyle/>
          <a:p>
            <a:pPr marL="285750" indent="-285750">
              <a:buClr>
                <a:schemeClr val="bg1"/>
              </a:buClr>
              <a:buFont typeface="Wingdings" panose="05000000000000000000" pitchFamily="2" charset="2"/>
              <a:buChar char="Ø"/>
            </a:pPr>
            <a:r>
              <a:rPr lang="en-US" sz="1800" dirty="0" smtClean="0">
                <a:solidFill>
                  <a:schemeClr val="bg1"/>
                </a:solidFill>
              </a:rPr>
              <a:t>Good ventilation</a:t>
            </a:r>
          </a:p>
          <a:p>
            <a:pPr marL="285750" indent="-285750">
              <a:buClr>
                <a:schemeClr val="bg1"/>
              </a:buClr>
              <a:buFont typeface="Wingdings" panose="05000000000000000000" pitchFamily="2" charset="2"/>
              <a:buChar char="Ø"/>
            </a:pPr>
            <a:r>
              <a:rPr lang="en-US" sz="1800" dirty="0" smtClean="0">
                <a:solidFill>
                  <a:schemeClr val="bg1"/>
                </a:solidFill>
              </a:rPr>
              <a:t>Shade</a:t>
            </a:r>
          </a:p>
          <a:p>
            <a:pPr marL="285750" indent="-285750">
              <a:buClr>
                <a:schemeClr val="bg1"/>
              </a:buClr>
              <a:buFont typeface="Wingdings" panose="05000000000000000000" pitchFamily="2" charset="2"/>
              <a:buChar char="Ø"/>
            </a:pPr>
            <a:r>
              <a:rPr lang="en-US" sz="1800" dirty="0" smtClean="0">
                <a:solidFill>
                  <a:schemeClr val="bg1"/>
                </a:solidFill>
              </a:rPr>
              <a:t>Pen wire roof</a:t>
            </a:r>
          </a:p>
          <a:p>
            <a:pPr marL="285750" indent="-285750">
              <a:buClr>
                <a:schemeClr val="bg1"/>
              </a:buClr>
              <a:buFont typeface="Wingdings" panose="05000000000000000000" pitchFamily="2" charset="2"/>
              <a:buChar char="Ø"/>
            </a:pPr>
            <a:r>
              <a:rPr lang="en-US" sz="1800" dirty="0" smtClean="0">
                <a:solidFill>
                  <a:schemeClr val="bg1"/>
                </a:solidFill>
              </a:rPr>
              <a:t>Pen wire floor</a:t>
            </a:r>
          </a:p>
          <a:p>
            <a:pPr marL="285750" indent="-285750">
              <a:buClr>
                <a:schemeClr val="bg1"/>
              </a:buClr>
              <a:buFont typeface="Wingdings" panose="05000000000000000000" pitchFamily="2" charset="2"/>
              <a:buChar char="Ø"/>
            </a:pPr>
            <a:r>
              <a:rPr lang="en-US" sz="1800" dirty="0" smtClean="0">
                <a:solidFill>
                  <a:schemeClr val="bg1"/>
                </a:solidFill>
              </a:rPr>
              <a:t>Egg box</a:t>
            </a:r>
          </a:p>
          <a:p>
            <a:pPr marL="285750" indent="-285750">
              <a:buClr>
                <a:schemeClr val="bg1"/>
              </a:buClr>
              <a:buFont typeface="Wingdings" panose="05000000000000000000" pitchFamily="2" charset="2"/>
              <a:buChar char="Ø"/>
            </a:pPr>
            <a:r>
              <a:rPr lang="en-US" sz="1800" dirty="0" smtClean="0">
                <a:solidFill>
                  <a:schemeClr val="bg1"/>
                </a:solidFill>
              </a:rPr>
              <a:t>Good protection</a:t>
            </a:r>
          </a:p>
          <a:p>
            <a:pPr marL="285750" indent="-285750">
              <a:buClr>
                <a:schemeClr val="bg1"/>
              </a:buClr>
              <a:buFont typeface="Wingdings" panose="05000000000000000000" pitchFamily="2" charset="2"/>
              <a:buChar char="Ø"/>
            </a:pPr>
            <a:r>
              <a:rPr lang="en-US" sz="1800" dirty="0" smtClean="0">
                <a:solidFill>
                  <a:schemeClr val="bg1"/>
                </a:solidFill>
              </a:rPr>
              <a:t>Cute</a:t>
            </a:r>
          </a:p>
          <a:p>
            <a:pPr marL="285750" indent="-285750">
              <a:buClr>
                <a:schemeClr val="bg1"/>
              </a:buClr>
              <a:buFont typeface="Wingdings" panose="05000000000000000000" pitchFamily="2" charset="2"/>
              <a:buChar char="Ø"/>
            </a:pPr>
            <a:r>
              <a:rPr lang="en-US" sz="1800" dirty="0" smtClean="0">
                <a:solidFill>
                  <a:schemeClr val="bg1"/>
                </a:solidFill>
              </a:rPr>
              <a:t>Yard access also</a:t>
            </a:r>
          </a:p>
          <a:p>
            <a:pPr marL="285750" indent="-285750">
              <a:buClr>
                <a:schemeClr val="bg1"/>
              </a:buClr>
              <a:buFont typeface="Wingdings" panose="05000000000000000000" pitchFamily="2" charset="2"/>
              <a:buChar char="Ø"/>
            </a:pPr>
            <a:endParaRPr lang="en-US" sz="1800" dirty="0">
              <a:solidFill>
                <a:schemeClr val="bg1"/>
              </a:solidFill>
            </a:endParaRPr>
          </a:p>
          <a:p>
            <a:pPr marL="285750" indent="-285750">
              <a:buClr>
                <a:srgbClr val="FF0000"/>
              </a:buClr>
              <a:buFont typeface="Wingdings" panose="05000000000000000000" pitchFamily="2" charset="2"/>
              <a:buChar char="Ø"/>
            </a:pPr>
            <a:r>
              <a:rPr lang="en-US" sz="1800" dirty="0" smtClean="0">
                <a:solidFill>
                  <a:schemeClr val="bg1"/>
                </a:solidFill>
              </a:rPr>
              <a:t>The cost will be high</a:t>
            </a:r>
          </a:p>
          <a:p>
            <a:pPr marL="285750" indent="-285750">
              <a:buFont typeface="Arial" panose="020B0604020202020204" pitchFamily="34" charset="0"/>
              <a:buChar char="•"/>
            </a:pPr>
            <a:endParaRPr lang="en-US"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143000"/>
            <a:ext cx="5715000" cy="4151411"/>
          </a:xfrm>
          <a:prstGeom prst="rect">
            <a:avLst/>
          </a:prstGeom>
        </p:spPr>
      </p:pic>
      <p:sp>
        <p:nvSpPr>
          <p:cNvPr id="7" name="TextBox 6"/>
          <p:cNvSpPr txBox="1"/>
          <p:nvPr/>
        </p:nvSpPr>
        <p:spPr>
          <a:xfrm>
            <a:off x="3733800" y="533400"/>
            <a:ext cx="5105400" cy="369332"/>
          </a:xfrm>
          <a:prstGeom prst="rect">
            <a:avLst/>
          </a:prstGeom>
          <a:noFill/>
        </p:spPr>
        <p:txBody>
          <a:bodyPr wrap="square" rtlCol="0">
            <a:spAutoFit/>
          </a:bodyPr>
          <a:lstStyle/>
          <a:p>
            <a:pPr algn="ctr"/>
            <a:r>
              <a:rPr lang="en-US" b="1" dirty="0" smtClean="0"/>
              <a:t>The Mother of all Great Designs</a:t>
            </a:r>
            <a:endParaRPr lang="en-US" b="1"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739" y="4070892"/>
            <a:ext cx="2528522" cy="2447037"/>
          </a:xfrm>
          <a:prstGeom prst="ellipse">
            <a:avLst/>
          </a:prstGeom>
          <a:ln>
            <a:noFill/>
          </a:ln>
          <a:effectLst>
            <a:softEdge rad="112500"/>
          </a:effectLst>
        </p:spPr>
      </p:pic>
    </p:spTree>
    <p:extLst>
      <p:ext uri="{BB962C8B-B14F-4D97-AF65-F5344CB8AC3E}">
        <p14:creationId xmlns:p14="http://schemas.microsoft.com/office/powerpoint/2010/main" val="137532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Rocky Creek Valley Farm 2014</a:t>
            </a:r>
            <a:endParaRPr lang="en-US" dirty="0"/>
          </a:p>
        </p:txBody>
      </p:sp>
      <p:sp>
        <p:nvSpPr>
          <p:cNvPr id="3" name="Title 2"/>
          <p:cNvSpPr>
            <a:spLocks noGrp="1"/>
          </p:cNvSpPr>
          <p:nvPr>
            <p:ph type="title"/>
          </p:nvPr>
        </p:nvSpPr>
        <p:spPr/>
        <p:txBody>
          <a:bodyPr/>
          <a:lstStyle/>
          <a:p>
            <a:pPr algn="ctr"/>
            <a:r>
              <a:rPr lang="en-US" b="1" u="sng" dirty="0" smtClean="0"/>
              <a:t>Nest Ideas</a:t>
            </a:r>
            <a:endParaRPr lang="en-US" b="1" u="sng"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447800"/>
            <a:ext cx="3581400" cy="35814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1602433"/>
            <a:ext cx="4368534" cy="3272134"/>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40138" y="5345668"/>
            <a:ext cx="3110723" cy="369332"/>
          </a:xfrm>
          <a:prstGeom prst="rect">
            <a:avLst/>
          </a:prstGeom>
          <a:noFill/>
        </p:spPr>
        <p:txBody>
          <a:bodyPr wrap="none" rtlCol="0">
            <a:spAutoFit/>
          </a:bodyPr>
          <a:lstStyle/>
          <a:p>
            <a:r>
              <a:rPr lang="en-US" dirty="0" smtClean="0"/>
              <a:t>Typical commercial metal nest</a:t>
            </a:r>
          </a:p>
        </p:txBody>
      </p:sp>
      <p:sp>
        <p:nvSpPr>
          <p:cNvPr id="9" name="TextBox 8"/>
          <p:cNvSpPr txBox="1"/>
          <p:nvPr/>
        </p:nvSpPr>
        <p:spPr>
          <a:xfrm>
            <a:off x="5486136" y="5345668"/>
            <a:ext cx="2125903" cy="369332"/>
          </a:xfrm>
          <a:prstGeom prst="rect">
            <a:avLst/>
          </a:prstGeom>
          <a:noFill/>
        </p:spPr>
        <p:txBody>
          <a:bodyPr wrap="none" rtlCol="0">
            <a:spAutoFit/>
          </a:bodyPr>
          <a:lstStyle/>
          <a:p>
            <a:r>
              <a:rPr lang="en-US" dirty="0" smtClean="0"/>
              <a:t>Our nest 16 x 16 x 16</a:t>
            </a:r>
            <a:endParaRPr lang="en-US" dirty="0"/>
          </a:p>
        </p:txBody>
      </p:sp>
    </p:spTree>
    <p:extLst>
      <p:ext uri="{BB962C8B-B14F-4D97-AF65-F5344CB8AC3E}">
        <p14:creationId xmlns:p14="http://schemas.microsoft.com/office/powerpoint/2010/main" val="3970563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Rocky Creek Valley Farm 2014</a:t>
            </a:r>
            <a:endParaRPr lang="en-US" dirty="0"/>
          </a:p>
        </p:txBody>
      </p:sp>
      <p:sp>
        <p:nvSpPr>
          <p:cNvPr id="3" name="Title 2"/>
          <p:cNvSpPr>
            <a:spLocks noGrp="1"/>
          </p:cNvSpPr>
          <p:nvPr>
            <p:ph type="title"/>
          </p:nvPr>
        </p:nvSpPr>
        <p:spPr>
          <a:xfrm>
            <a:off x="276225" y="228601"/>
            <a:ext cx="8591550" cy="609599"/>
          </a:xfrm>
        </p:spPr>
        <p:txBody>
          <a:bodyPr>
            <a:normAutofit fontScale="90000"/>
          </a:bodyPr>
          <a:lstStyle/>
          <a:p>
            <a:pPr algn="ctr"/>
            <a:r>
              <a:rPr lang="en-US" b="1" u="sng" dirty="0" smtClean="0"/>
              <a:t>More Nest Ideas</a:t>
            </a:r>
            <a:endParaRPr lang="en-US" b="1" u="sng"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29394"/>
          <a:stretch/>
        </p:blipFill>
        <p:spPr>
          <a:xfrm>
            <a:off x="5715000" y="3871415"/>
            <a:ext cx="2216624" cy="235458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0640" y="1066799"/>
            <a:ext cx="3093720" cy="241696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1066799"/>
            <a:ext cx="2383918" cy="2484024"/>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81000" y="4448540"/>
            <a:ext cx="51054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Closet rod works great for roost and perches</a:t>
            </a:r>
          </a:p>
          <a:p>
            <a:pPr marL="285750" indent="-285750">
              <a:buFont typeface="Arial" panose="020B0604020202020204" pitchFamily="34" charset="0"/>
              <a:buChar char="•"/>
            </a:pPr>
            <a:r>
              <a:rPr lang="en-US" dirty="0" smtClean="0"/>
              <a:t>Buckets and tubs can be taken out and cleaned</a:t>
            </a:r>
          </a:p>
          <a:p>
            <a:pPr marL="285750" indent="-285750">
              <a:buFont typeface="Arial" panose="020B0604020202020204" pitchFamily="34" charset="0"/>
              <a:buChar char="•"/>
            </a:pPr>
            <a:r>
              <a:rPr lang="en-US" dirty="0" smtClean="0"/>
              <a:t>Chickens like to lay in the dark</a:t>
            </a:r>
          </a:p>
          <a:p>
            <a:endParaRPr lang="en-US" dirty="0"/>
          </a:p>
        </p:txBody>
      </p:sp>
    </p:spTree>
    <p:extLst>
      <p:ext uri="{BB962C8B-B14F-4D97-AF65-F5344CB8AC3E}">
        <p14:creationId xmlns:p14="http://schemas.microsoft.com/office/powerpoint/2010/main" val="39190194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Rocky Creek Valley Farm 2014</a:t>
            </a:r>
            <a:endParaRPr lang="en-US" dirty="0"/>
          </a:p>
        </p:txBody>
      </p:sp>
      <p:sp>
        <p:nvSpPr>
          <p:cNvPr id="3" name="Title 2"/>
          <p:cNvSpPr>
            <a:spLocks noGrp="1"/>
          </p:cNvSpPr>
          <p:nvPr>
            <p:ph type="title"/>
          </p:nvPr>
        </p:nvSpPr>
        <p:spPr>
          <a:xfrm>
            <a:off x="276225" y="228601"/>
            <a:ext cx="8591550" cy="914400"/>
          </a:xfrm>
        </p:spPr>
        <p:txBody>
          <a:bodyPr/>
          <a:lstStyle/>
          <a:p>
            <a:pPr algn="ctr"/>
            <a:r>
              <a:rPr lang="en-US" b="1" u="sng" dirty="0" smtClean="0"/>
              <a:t>Eggs</a:t>
            </a:r>
            <a:endParaRPr lang="en-US" b="1" u="sng" dirty="0"/>
          </a:p>
        </p:txBody>
      </p:sp>
      <p:sp>
        <p:nvSpPr>
          <p:cNvPr id="4" name="Content Placeholder 3"/>
          <p:cNvSpPr>
            <a:spLocks noGrp="1"/>
          </p:cNvSpPr>
          <p:nvPr>
            <p:ph sz="quarter" idx="13"/>
          </p:nvPr>
        </p:nvSpPr>
        <p:spPr/>
        <p:txBody>
          <a:bodyPr/>
          <a:lstStyle/>
          <a:p>
            <a:r>
              <a:rPr lang="en-US" dirty="0" smtClean="0"/>
              <a:t>Quality</a:t>
            </a:r>
          </a:p>
          <a:p>
            <a:pPr lvl="2"/>
            <a:r>
              <a:rPr lang="en-US" dirty="0" smtClean="0"/>
              <a:t>1/3 </a:t>
            </a:r>
            <a:r>
              <a:rPr lang="en-US" dirty="0"/>
              <a:t>less cholesterol, </a:t>
            </a:r>
            <a:r>
              <a:rPr lang="en-US" dirty="0" smtClean="0"/>
              <a:t>1/4 </a:t>
            </a:r>
            <a:r>
              <a:rPr lang="en-US" dirty="0"/>
              <a:t>less saturated fat, 2/3 </a:t>
            </a:r>
            <a:r>
              <a:rPr lang="en-US" dirty="0" smtClean="0"/>
              <a:t>more</a:t>
            </a:r>
            <a:br>
              <a:rPr lang="en-US" dirty="0" smtClean="0"/>
            </a:br>
            <a:r>
              <a:rPr lang="en-US" dirty="0" smtClean="0"/>
              <a:t>vitamin </a:t>
            </a:r>
            <a:r>
              <a:rPr lang="en-US" dirty="0"/>
              <a:t>A, 2 times fore Omega-3, 3 times more </a:t>
            </a:r>
            <a:r>
              <a:rPr lang="en-US" dirty="0" smtClean="0"/>
              <a:t/>
            </a:r>
            <a:br>
              <a:rPr lang="en-US" dirty="0" smtClean="0"/>
            </a:br>
            <a:r>
              <a:rPr lang="en-US" dirty="0" smtClean="0"/>
              <a:t>vitamin </a:t>
            </a:r>
            <a:r>
              <a:rPr lang="en-US" dirty="0"/>
              <a:t>E and 7 times more Beta carotene</a:t>
            </a:r>
          </a:p>
          <a:p>
            <a:pPr lvl="2"/>
            <a:r>
              <a:rPr lang="en-US" dirty="0" smtClean="0"/>
              <a:t>Fertilized eggs – big controversy - yea or nay?</a:t>
            </a:r>
            <a:endParaRPr lang="en-US" dirty="0"/>
          </a:p>
          <a:p>
            <a:pPr lvl="2"/>
            <a:r>
              <a:rPr lang="en-US" dirty="0" smtClean="0"/>
              <a:t>In Missouri producers can keep eggs 90 days before packaging once packaged stores have 30 days to sell them, they will keep about 30 more days – 5 mo total</a:t>
            </a:r>
          </a:p>
          <a:p>
            <a:r>
              <a:rPr lang="en-US" dirty="0" smtClean="0"/>
              <a:t>Storage</a:t>
            </a:r>
          </a:p>
          <a:p>
            <a:pPr lvl="2"/>
            <a:r>
              <a:rPr lang="en-US" dirty="0" smtClean="0"/>
              <a:t>US requires eggs to be washed destroying the “bloom” coating</a:t>
            </a:r>
          </a:p>
          <a:p>
            <a:pPr lvl="2"/>
            <a:r>
              <a:rPr lang="en-US" dirty="0" smtClean="0"/>
              <a:t>In Europe it is illegal to wash eggs</a:t>
            </a:r>
          </a:p>
          <a:p>
            <a:pPr lvl="2"/>
            <a:r>
              <a:rPr lang="en-US" dirty="0" smtClean="0"/>
              <a:t>Un-washed, fertilized eggs, refrigerated at 40 F will keep about 1 yr</a:t>
            </a:r>
          </a:p>
          <a:p>
            <a:pPr lvl="2"/>
            <a:r>
              <a:rPr lang="en-US" dirty="0" smtClean="0"/>
              <a:t>All the old wife’ tales about storing eggs in lard, water, Vaseline, sand, sawdust, etc. do not work as well as un-washed refrigerated</a:t>
            </a:r>
          </a:p>
          <a:p>
            <a:pPr lvl="2"/>
            <a:r>
              <a:rPr lang="en-US" dirty="0" smtClean="0"/>
              <a:t>Eggs need to be gathered daily, twice a day if it is over 100 degrees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762000"/>
            <a:ext cx="2743200" cy="19422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503972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228601"/>
            <a:ext cx="8591550" cy="914400"/>
          </a:xfrm>
        </p:spPr>
        <p:txBody>
          <a:bodyPr>
            <a:normAutofit/>
          </a:bodyPr>
          <a:lstStyle/>
          <a:p>
            <a:pPr algn="ctr"/>
            <a:r>
              <a:rPr lang="en-US" b="1" u="sng" dirty="0" smtClean="0"/>
              <a:t>Urban Chicken Focus Topics</a:t>
            </a:r>
            <a:endParaRPr lang="en-US" b="1" u="sng" dirty="0"/>
          </a:p>
        </p:txBody>
      </p:sp>
      <p:sp>
        <p:nvSpPr>
          <p:cNvPr id="4" name="Footer Placeholder 3"/>
          <p:cNvSpPr>
            <a:spLocks noGrp="1"/>
          </p:cNvSpPr>
          <p:nvPr>
            <p:ph type="ftr" sz="quarter" idx="11"/>
          </p:nvPr>
        </p:nvSpPr>
        <p:spPr>
          <a:xfrm>
            <a:off x="6934200" y="6477000"/>
            <a:ext cx="2028825" cy="304800"/>
          </a:xfrm>
        </p:spPr>
        <p:txBody>
          <a:bodyPr>
            <a:normAutofit/>
          </a:bodyPr>
          <a:lstStyle/>
          <a:p>
            <a:pPr algn="r"/>
            <a:r>
              <a:rPr lang="en-US" dirty="0" smtClean="0"/>
              <a:t>Rocky Creek Valley Farm 2014</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247156"/>
            <a:ext cx="5054600" cy="37909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Content Placeholder 2"/>
          <p:cNvSpPr txBox="1">
            <a:spLocks/>
          </p:cNvSpPr>
          <p:nvPr/>
        </p:nvSpPr>
        <p:spPr>
          <a:xfrm>
            <a:off x="533400" y="1298448"/>
            <a:ext cx="5059680" cy="4937760"/>
          </a:xfrm>
          <a:prstGeom prst="rect">
            <a:avLst/>
          </a:prstGeom>
        </p:spPr>
        <p:txBody>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r>
              <a:rPr lang="en-US" dirty="0" smtClean="0"/>
              <a:t>IPM – Integrated Pest Management</a:t>
            </a:r>
          </a:p>
          <a:p>
            <a:r>
              <a:rPr lang="en-US" dirty="0" smtClean="0"/>
              <a:t>Legislation</a:t>
            </a:r>
          </a:p>
          <a:p>
            <a:r>
              <a:rPr lang="en-US" dirty="0" smtClean="0"/>
              <a:t>Emergency Rescue</a:t>
            </a:r>
          </a:p>
          <a:p>
            <a:r>
              <a:rPr lang="en-US" dirty="0" smtClean="0"/>
              <a:t>Care and Feeding</a:t>
            </a:r>
          </a:p>
          <a:p>
            <a:r>
              <a:rPr lang="en-US" dirty="0" smtClean="0"/>
              <a:t>Pens &amp; Coops</a:t>
            </a:r>
          </a:p>
          <a:p>
            <a:r>
              <a:rPr lang="en-US" dirty="0" smtClean="0"/>
              <a:t>Eggs</a:t>
            </a:r>
          </a:p>
          <a:p>
            <a:r>
              <a:rPr lang="en-US" dirty="0" smtClean="0"/>
              <a:t>Chicken Breeds</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777401" y="4556599"/>
            <a:ext cx="1705592" cy="1279194"/>
          </a:xfrm>
          <a:prstGeom prst="ellipse">
            <a:avLst/>
          </a:prstGeom>
          <a:ln>
            <a:noFill/>
          </a:ln>
          <a:effectLst>
            <a:softEdge rad="112500"/>
          </a:effectLst>
        </p:spPr>
      </p:pic>
    </p:spTree>
    <p:extLst>
      <p:ext uri="{BB962C8B-B14F-4D97-AF65-F5344CB8AC3E}">
        <p14:creationId xmlns:p14="http://schemas.microsoft.com/office/powerpoint/2010/main" val="39239538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Rocky Creek Valley Farm 2014</a:t>
            </a:r>
            <a:endParaRPr lang="en-US" dirty="0"/>
          </a:p>
        </p:txBody>
      </p:sp>
      <p:sp>
        <p:nvSpPr>
          <p:cNvPr id="3" name="Title 2"/>
          <p:cNvSpPr>
            <a:spLocks noGrp="1"/>
          </p:cNvSpPr>
          <p:nvPr>
            <p:ph type="title"/>
          </p:nvPr>
        </p:nvSpPr>
        <p:spPr>
          <a:xfrm>
            <a:off x="276225" y="228601"/>
            <a:ext cx="8591550" cy="685799"/>
          </a:xfrm>
        </p:spPr>
        <p:txBody>
          <a:bodyPr/>
          <a:lstStyle/>
          <a:p>
            <a:pPr algn="ctr"/>
            <a:r>
              <a:rPr lang="en-US" b="1" u="sng" dirty="0" smtClean="0"/>
              <a:t>Chicken Breeds</a:t>
            </a:r>
            <a:endParaRPr lang="en-US" b="1" u="sng" dirty="0"/>
          </a:p>
        </p:txBody>
      </p:sp>
      <p:sp>
        <p:nvSpPr>
          <p:cNvPr id="4" name="Content Placeholder 3"/>
          <p:cNvSpPr>
            <a:spLocks noGrp="1"/>
          </p:cNvSpPr>
          <p:nvPr>
            <p:ph sz="quarter" idx="13"/>
          </p:nvPr>
        </p:nvSpPr>
        <p:spPr>
          <a:xfrm>
            <a:off x="274320" y="914400"/>
            <a:ext cx="8595360" cy="5562600"/>
          </a:xfrm>
        </p:spPr>
        <p:txBody>
          <a:bodyPr/>
          <a:lstStyle/>
          <a:p>
            <a:r>
              <a:rPr lang="en-US" dirty="0" smtClean="0"/>
              <a:t>Recommended</a:t>
            </a:r>
          </a:p>
          <a:p>
            <a:pPr lvl="2"/>
            <a:r>
              <a:rPr lang="en-US" dirty="0" smtClean="0"/>
              <a:t>Jersey Giants </a:t>
            </a:r>
            <a:r>
              <a:rPr lang="en-US" dirty="0"/>
              <a:t>–</a:t>
            </a:r>
            <a:r>
              <a:rPr lang="en-US" dirty="0" smtClean="0"/>
              <a:t> hardy, docile, don’t fly, great all round hens</a:t>
            </a:r>
          </a:p>
          <a:p>
            <a:pPr lvl="2"/>
            <a:r>
              <a:rPr lang="en-US" dirty="0" smtClean="0"/>
              <a:t>Red and Black Sexlinks – good all round layers, very aggressive</a:t>
            </a:r>
          </a:p>
          <a:p>
            <a:pPr lvl="2"/>
            <a:r>
              <a:rPr lang="en-US" dirty="0" smtClean="0"/>
              <a:t>Cochin – very docile, don’t fly</a:t>
            </a:r>
          </a:p>
          <a:p>
            <a:pPr lvl="2"/>
            <a:r>
              <a:rPr lang="en-US" dirty="0" smtClean="0"/>
              <a:t>Barred Rock </a:t>
            </a:r>
            <a:r>
              <a:rPr lang="en-US" dirty="0"/>
              <a:t>–</a:t>
            </a:r>
            <a:r>
              <a:rPr lang="en-US" dirty="0" smtClean="0"/>
              <a:t> </a:t>
            </a:r>
            <a:r>
              <a:rPr lang="en-US" dirty="0"/>
              <a:t>hardy, docile, don’t fly, great all round hens</a:t>
            </a:r>
          </a:p>
          <a:p>
            <a:pPr marL="342202" lvl="2" indent="0">
              <a:buNone/>
            </a:pPr>
            <a:endParaRPr lang="en-US" dirty="0" smtClean="0"/>
          </a:p>
          <a:p>
            <a:pPr marL="342202" lvl="2" indent="0">
              <a:buNone/>
            </a:pPr>
            <a:endParaRPr lang="en-US" dirty="0"/>
          </a:p>
          <a:p>
            <a:pPr marL="342202" lvl="2" indent="0">
              <a:buNone/>
            </a:pPr>
            <a:endParaRPr lang="en-US" dirty="0" smtClean="0"/>
          </a:p>
          <a:p>
            <a:pPr marL="342202" lvl="2" indent="0">
              <a:buNone/>
            </a:pPr>
            <a:endParaRPr lang="en-US" dirty="0"/>
          </a:p>
          <a:p>
            <a:pPr marL="342202" lvl="2" indent="0">
              <a:buNone/>
            </a:pPr>
            <a:endParaRPr lang="en-US" dirty="0" smtClean="0"/>
          </a:p>
          <a:p>
            <a:r>
              <a:rPr lang="en-US" dirty="0" smtClean="0"/>
              <a:t>Problem breeds</a:t>
            </a:r>
          </a:p>
          <a:p>
            <a:pPr lvl="2"/>
            <a:r>
              <a:rPr lang="en-US" dirty="0" smtClean="0"/>
              <a:t>Aracauna – only because they can fly over an 8’ fence</a:t>
            </a:r>
          </a:p>
          <a:p>
            <a:pPr lvl="2"/>
            <a:r>
              <a:rPr lang="en-US" dirty="0" smtClean="0"/>
              <a:t>Bantam </a:t>
            </a:r>
            <a:r>
              <a:rPr lang="en-US" dirty="0"/>
              <a:t>– </a:t>
            </a:r>
            <a:r>
              <a:rPr lang="en-US" dirty="0" smtClean="0"/>
              <a:t>are extremely susceptible to hawks, cats and other predators</a:t>
            </a:r>
          </a:p>
          <a:p>
            <a:pPr lvl="2"/>
            <a:r>
              <a:rPr lang="en-US" dirty="0" smtClean="0"/>
              <a:t>Guineas – make lots of noise</a:t>
            </a:r>
          </a:p>
          <a:p>
            <a:pPr lvl="2"/>
            <a:r>
              <a:rPr lang="en-US" dirty="0" smtClean="0"/>
              <a:t>Leghorns – bread for containment, not good as pets or back yards</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9" y="2838448"/>
            <a:ext cx="2209801" cy="165735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2819400"/>
            <a:ext cx="1835063" cy="196229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9054" y="2819400"/>
            <a:ext cx="1892746" cy="194634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05482" y="2819400"/>
            <a:ext cx="2235198" cy="1676399"/>
          </a:xfrm>
          <a:prstGeom prst="rect">
            <a:avLst/>
          </a:prstGeom>
        </p:spPr>
      </p:pic>
    </p:spTree>
    <p:extLst>
      <p:ext uri="{BB962C8B-B14F-4D97-AF65-F5344CB8AC3E}">
        <p14:creationId xmlns:p14="http://schemas.microsoft.com/office/powerpoint/2010/main" val="11503972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Rocky Creek Valley Farm 2014</a:t>
            </a:r>
            <a:endParaRPr lang="en-US" dirty="0"/>
          </a:p>
        </p:txBody>
      </p:sp>
      <p:sp>
        <p:nvSpPr>
          <p:cNvPr id="3" name="Title 2"/>
          <p:cNvSpPr>
            <a:spLocks noGrp="1"/>
          </p:cNvSpPr>
          <p:nvPr>
            <p:ph type="title"/>
          </p:nvPr>
        </p:nvSpPr>
        <p:spPr>
          <a:xfrm>
            <a:off x="276225" y="228601"/>
            <a:ext cx="4448175" cy="685799"/>
          </a:xfrm>
        </p:spPr>
        <p:txBody>
          <a:bodyPr/>
          <a:lstStyle/>
          <a:p>
            <a:pPr algn="ctr"/>
            <a:r>
              <a:rPr lang="en-US" b="1" u="sng" dirty="0" smtClean="0"/>
              <a:t>Other Tips</a:t>
            </a:r>
            <a:endParaRPr lang="en-US" b="1" u="sng" dirty="0"/>
          </a:p>
        </p:txBody>
      </p:sp>
      <p:sp>
        <p:nvSpPr>
          <p:cNvPr id="4" name="Content Placeholder 3"/>
          <p:cNvSpPr>
            <a:spLocks noGrp="1"/>
          </p:cNvSpPr>
          <p:nvPr>
            <p:ph sz="quarter" idx="13"/>
          </p:nvPr>
        </p:nvSpPr>
        <p:spPr>
          <a:xfrm>
            <a:off x="212310" y="960120"/>
            <a:ext cx="8595360" cy="4937760"/>
          </a:xfrm>
        </p:spPr>
        <p:txBody>
          <a:bodyPr/>
          <a:lstStyle/>
          <a:p>
            <a:r>
              <a:rPr lang="en-US" dirty="0" smtClean="0"/>
              <a:t>Never clip their beaks</a:t>
            </a:r>
          </a:p>
          <a:p>
            <a:pPr lvl="2"/>
            <a:r>
              <a:rPr lang="en-US" dirty="0" smtClean="0"/>
              <a:t>Birds with clipped beaks cannot forage</a:t>
            </a:r>
          </a:p>
          <a:p>
            <a:pPr lvl="2"/>
            <a:r>
              <a:rPr lang="en-US" dirty="0" smtClean="0"/>
              <a:t>If they are pecking each other you have </a:t>
            </a:r>
            <a:br>
              <a:rPr lang="en-US" dirty="0" smtClean="0"/>
            </a:br>
            <a:r>
              <a:rPr lang="en-US" dirty="0" smtClean="0"/>
              <a:t>to many chickens in to small a space or </a:t>
            </a:r>
            <a:br>
              <a:rPr lang="en-US" dirty="0" smtClean="0"/>
            </a:br>
            <a:r>
              <a:rPr lang="en-US" dirty="0" smtClean="0"/>
              <a:t>they are sick</a:t>
            </a:r>
          </a:p>
          <a:p>
            <a:pPr lvl="2"/>
            <a:r>
              <a:rPr lang="en-US" dirty="0" smtClean="0"/>
              <a:t>Chickens can freeze their combs and feet</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657600"/>
            <a:ext cx="4334934" cy="24384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8686" y="3429000"/>
            <a:ext cx="3759200" cy="28194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8686" y="228599"/>
            <a:ext cx="3759200" cy="28194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35258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Rocky Creek Valley Farm 2014</a:t>
            </a:r>
            <a:endParaRPr lang="en-US" dirty="0"/>
          </a:p>
        </p:txBody>
      </p:sp>
      <p:sp>
        <p:nvSpPr>
          <p:cNvPr id="4" name="Title 3"/>
          <p:cNvSpPr>
            <a:spLocks noGrp="1"/>
          </p:cNvSpPr>
          <p:nvPr>
            <p:ph type="title"/>
          </p:nvPr>
        </p:nvSpPr>
        <p:spPr/>
        <p:txBody>
          <a:bodyPr/>
          <a:lstStyle/>
          <a:p>
            <a:r>
              <a:rPr lang="en-US" dirty="0" smtClean="0"/>
              <a:t>This is how your grocery store eggs are produced</a:t>
            </a:r>
            <a:endParaRPr lang="en-US" dirty="0"/>
          </a:p>
        </p:txBody>
      </p:sp>
      <p:sp>
        <p:nvSpPr>
          <p:cNvPr id="5" name="Text Placeholder 4"/>
          <p:cNvSpPr>
            <a:spLocks noGrp="1"/>
          </p:cNvSpPr>
          <p:nvPr>
            <p:ph type="body" sz="quarter" idx="13"/>
          </p:nvPr>
        </p:nvSpPr>
        <p:spPr>
          <a:xfrm>
            <a:off x="274320" y="2438400"/>
            <a:ext cx="2834640" cy="3810000"/>
          </a:xfrm>
        </p:spPr>
        <p:txBody>
          <a:bodyPr/>
          <a:lstStyle/>
          <a:p>
            <a:r>
              <a:rPr lang="en-US" dirty="0" smtClean="0"/>
              <a:t>No sunlight</a:t>
            </a:r>
          </a:p>
          <a:p>
            <a:r>
              <a:rPr lang="en-US" dirty="0" smtClean="0"/>
              <a:t>No grass</a:t>
            </a:r>
          </a:p>
          <a:p>
            <a:r>
              <a:rPr lang="en-US" dirty="0" smtClean="0"/>
              <a:t>No vegetation</a:t>
            </a:r>
          </a:p>
          <a:p>
            <a:r>
              <a:rPr lang="en-US" dirty="0" smtClean="0"/>
              <a:t>No exercise</a:t>
            </a:r>
          </a:p>
          <a:p>
            <a:r>
              <a:rPr lang="en-US" dirty="0" smtClean="0"/>
              <a:t>No bugs</a:t>
            </a:r>
          </a:p>
          <a:p>
            <a:r>
              <a:rPr lang="en-US" dirty="0" smtClean="0"/>
              <a:t>Artificial everything</a:t>
            </a:r>
          </a:p>
          <a:p>
            <a:r>
              <a:rPr lang="en-US" dirty="0" smtClean="0"/>
              <a:t>Life span 18 mo</a:t>
            </a:r>
          </a:p>
          <a:p>
            <a:r>
              <a:rPr lang="en-US" dirty="0" smtClean="0"/>
              <a:t>Light controlled forced laying</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2923" y="1219200"/>
            <a:ext cx="5943600" cy="445189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647777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Rocky Creek Valley Farm 2014</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4" y="4313"/>
            <a:ext cx="9144000" cy="6355080"/>
          </a:xfrm>
          <a:prstGeom prst="rect">
            <a:avLst/>
          </a:prstGeom>
        </p:spPr>
      </p:pic>
    </p:spTree>
    <p:extLst>
      <p:ext uri="{BB962C8B-B14F-4D97-AF65-F5344CB8AC3E}">
        <p14:creationId xmlns:p14="http://schemas.microsoft.com/office/powerpoint/2010/main" val="7414492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Rocky Creek Valley Farm 2014</a:t>
            </a:r>
            <a:endParaRPr lang="en-US" dirty="0"/>
          </a:p>
        </p:txBody>
      </p:sp>
      <p:sp>
        <p:nvSpPr>
          <p:cNvPr id="3" name="Title 2"/>
          <p:cNvSpPr>
            <a:spLocks noGrp="1"/>
          </p:cNvSpPr>
          <p:nvPr>
            <p:ph type="title"/>
          </p:nvPr>
        </p:nvSpPr>
        <p:spPr>
          <a:xfrm>
            <a:off x="276225" y="231647"/>
            <a:ext cx="8591550" cy="1066801"/>
          </a:xfrm>
        </p:spPr>
        <p:txBody>
          <a:bodyPr>
            <a:normAutofit fontScale="90000"/>
          </a:bodyPr>
          <a:lstStyle/>
          <a:p>
            <a:pPr algn="ctr"/>
            <a:r>
              <a:rPr lang="en-US" b="1" dirty="0" smtClean="0"/>
              <a:t>IPM</a:t>
            </a:r>
            <a:br>
              <a:rPr lang="en-US" b="1" dirty="0" smtClean="0"/>
            </a:br>
            <a:r>
              <a:rPr lang="en-US" b="1" u="sng" dirty="0" smtClean="0"/>
              <a:t>Integrated Pest Management</a:t>
            </a:r>
            <a:endParaRPr lang="en-US" b="1" u="sng" dirty="0"/>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3400" y="2738946"/>
            <a:ext cx="4663016" cy="34972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Content Placeholder 3"/>
          <p:cNvSpPr txBox="1">
            <a:spLocks/>
          </p:cNvSpPr>
          <p:nvPr/>
        </p:nvSpPr>
        <p:spPr>
          <a:xfrm>
            <a:off x="274320" y="1298448"/>
            <a:ext cx="8595360" cy="4937760"/>
          </a:xfrm>
          <a:prstGeom prst="rect">
            <a:avLst/>
          </a:prstGeom>
        </p:spPr>
        <p:txBody>
          <a:bodyPr vert="horz" lIns="91440" tIns="45720" rIns="91440" bIns="45720" rtlCol="0">
            <a:normAutofit/>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r>
              <a:rPr lang="en-US" dirty="0" smtClean="0"/>
              <a:t>The use of trap crops, beneficial insects and chickens to control pest without the use of pesticides or with a greatly reduced use of pesticides. </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1428" y="3997657"/>
            <a:ext cx="2076450" cy="60191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1428" y="5181600"/>
            <a:ext cx="2076450" cy="47918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9653" y="2236361"/>
            <a:ext cx="1219200" cy="128587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9800" y="2554715"/>
            <a:ext cx="886968" cy="61264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000" y="2173348"/>
            <a:ext cx="1987463" cy="2125266"/>
          </a:xfrm>
          <a:prstGeom prst="ellipse">
            <a:avLst/>
          </a:prstGeom>
          <a:ln>
            <a:noFill/>
          </a:ln>
          <a:effectLst>
            <a:softEdge rad="112500"/>
          </a:effectLst>
        </p:spPr>
      </p:pic>
    </p:spTree>
    <p:extLst>
      <p:ext uri="{BB962C8B-B14F-4D97-AF65-F5344CB8AC3E}">
        <p14:creationId xmlns:p14="http://schemas.microsoft.com/office/powerpoint/2010/main" val="15447684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Rocky Creek Valley Farm 2014</a:t>
            </a:r>
            <a:endParaRPr lang="en-US" dirty="0"/>
          </a:p>
        </p:txBody>
      </p:sp>
      <p:sp>
        <p:nvSpPr>
          <p:cNvPr id="3" name="Title 2"/>
          <p:cNvSpPr>
            <a:spLocks noGrp="1"/>
          </p:cNvSpPr>
          <p:nvPr>
            <p:ph type="title"/>
          </p:nvPr>
        </p:nvSpPr>
        <p:spPr>
          <a:xfrm>
            <a:off x="276225" y="228601"/>
            <a:ext cx="8591550" cy="914400"/>
          </a:xfrm>
        </p:spPr>
        <p:txBody>
          <a:bodyPr/>
          <a:lstStyle/>
          <a:p>
            <a:pPr algn="ctr"/>
            <a:r>
              <a:rPr lang="en-US" b="1" u="sng" dirty="0" smtClean="0"/>
              <a:t>The Soil</a:t>
            </a:r>
            <a:endParaRPr lang="en-US" b="1" u="sng" dirty="0"/>
          </a:p>
        </p:txBody>
      </p:sp>
      <p:sp>
        <p:nvSpPr>
          <p:cNvPr id="4" name="Content Placeholder 3"/>
          <p:cNvSpPr>
            <a:spLocks noGrp="1"/>
          </p:cNvSpPr>
          <p:nvPr>
            <p:ph sz="quarter" idx="13"/>
          </p:nvPr>
        </p:nvSpPr>
        <p:spPr/>
        <p:txBody>
          <a:bodyPr/>
          <a:lstStyle/>
          <a:p>
            <a:r>
              <a:rPr lang="en-US" dirty="0" smtClean="0"/>
              <a:t>Historically we believed there were around 225 microbes in a gram of soil new DNA analysis indicates there may be as many as 830,000 microbes in 1 gram of soil – killing just one group can kill them all</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556164"/>
            <a:ext cx="3900152" cy="350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2943367"/>
            <a:ext cx="4191011" cy="24540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329143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18646" r="18646"/>
          <a:stretch>
            <a:fillRect/>
          </a:stretch>
        </p:blipFill>
        <p:spPr/>
      </p:pic>
      <p:sp>
        <p:nvSpPr>
          <p:cNvPr id="3" name="Footer Placeholder 2"/>
          <p:cNvSpPr>
            <a:spLocks noGrp="1"/>
          </p:cNvSpPr>
          <p:nvPr>
            <p:ph type="ftr" sz="quarter" idx="11"/>
          </p:nvPr>
        </p:nvSpPr>
        <p:spPr/>
        <p:txBody>
          <a:bodyPr/>
          <a:lstStyle/>
          <a:p>
            <a:r>
              <a:rPr lang="en-US" dirty="0" smtClean="0"/>
              <a:t>Rocky Creek Valley Farm 2014</a:t>
            </a:r>
            <a:endParaRPr lang="en-US" dirty="0"/>
          </a:p>
        </p:txBody>
      </p:sp>
      <p:sp>
        <p:nvSpPr>
          <p:cNvPr id="4" name="Title 3"/>
          <p:cNvSpPr>
            <a:spLocks noGrp="1"/>
          </p:cNvSpPr>
          <p:nvPr>
            <p:ph type="title"/>
          </p:nvPr>
        </p:nvSpPr>
        <p:spPr>
          <a:xfrm>
            <a:off x="276224" y="228601"/>
            <a:ext cx="2834640" cy="1523999"/>
          </a:xfrm>
        </p:spPr>
        <p:txBody>
          <a:bodyPr>
            <a:normAutofit fontScale="90000"/>
          </a:bodyPr>
          <a:lstStyle/>
          <a:p>
            <a:pPr algn="ctr"/>
            <a:r>
              <a:rPr lang="en-US" b="1" dirty="0" smtClean="0"/>
              <a:t>Urban Chickens</a:t>
            </a:r>
            <a:br>
              <a:rPr lang="en-US" b="1" dirty="0" smtClean="0"/>
            </a:br>
            <a:r>
              <a:rPr lang="en-US" b="1" dirty="0" smtClean="0"/>
              <a:t>by</a:t>
            </a:r>
            <a:br>
              <a:rPr lang="en-US" b="1" dirty="0" smtClean="0"/>
            </a:br>
            <a:r>
              <a:rPr lang="en-US" b="1" dirty="0" smtClean="0"/>
              <a:t>Rocky Creek Valley Farm</a:t>
            </a:r>
            <a:endParaRPr lang="en-US" b="1" dirty="0"/>
          </a:p>
        </p:txBody>
      </p:sp>
      <p:sp>
        <p:nvSpPr>
          <p:cNvPr id="5" name="Text Placeholder 4"/>
          <p:cNvSpPr>
            <a:spLocks noGrp="1"/>
          </p:cNvSpPr>
          <p:nvPr>
            <p:ph type="body" sz="quarter" idx="13"/>
          </p:nvPr>
        </p:nvSpPr>
        <p:spPr>
          <a:xfrm>
            <a:off x="274320" y="1905000"/>
            <a:ext cx="2834640" cy="1143000"/>
          </a:xfrm>
        </p:spPr>
        <p:txBody>
          <a:bodyPr/>
          <a:lstStyle/>
          <a:p>
            <a:pPr algn="ctr"/>
            <a:r>
              <a:rPr lang="en-US" dirty="0" smtClean="0"/>
              <a:t>Copyright 2014</a:t>
            </a:r>
          </a:p>
          <a:p>
            <a:pPr algn="ctr"/>
            <a:r>
              <a:rPr lang="en-US" dirty="0" smtClean="0"/>
              <a:t>Gary &amp; Elizabeth Wenig</a:t>
            </a:r>
          </a:p>
          <a:p>
            <a:pPr algn="ctr"/>
            <a:r>
              <a:rPr lang="en-US" dirty="0" smtClean="0"/>
              <a:t>www.rockycreekvalley.com</a:t>
            </a:r>
            <a:endParaRPr lang="en-US" dirty="0"/>
          </a:p>
        </p:txBody>
      </p:sp>
      <p:sp>
        <p:nvSpPr>
          <p:cNvPr id="7" name="TextBox 6"/>
          <p:cNvSpPr txBox="1"/>
          <p:nvPr/>
        </p:nvSpPr>
        <p:spPr>
          <a:xfrm>
            <a:off x="3429000" y="5486400"/>
            <a:ext cx="5638800" cy="707886"/>
          </a:xfrm>
          <a:prstGeom prst="rect">
            <a:avLst/>
          </a:prstGeom>
          <a:noFill/>
        </p:spPr>
        <p:txBody>
          <a:bodyPr wrap="square" rtlCol="0">
            <a:spAutoFit/>
          </a:bodyPr>
          <a:lstStyle/>
          <a:p>
            <a:pPr algn="ctr"/>
            <a:r>
              <a:rPr lang="en-US" sz="4000" b="1" dirty="0" smtClean="0">
                <a:solidFill>
                  <a:schemeClr val="bg1">
                    <a:lumMod val="95000"/>
                  </a:schemeClr>
                </a:solidFill>
              </a:rPr>
              <a:t>Questions &amp; Comments</a:t>
            </a:r>
            <a:endParaRPr lang="en-US" sz="4000" b="1" dirty="0">
              <a:solidFill>
                <a:schemeClr val="bg1">
                  <a:lumMod val="95000"/>
                </a:schemeClr>
              </a:solidFill>
            </a:endParaRPr>
          </a:p>
        </p:txBody>
      </p:sp>
      <p:sp>
        <p:nvSpPr>
          <p:cNvPr id="9" name="Text Placeholder 4"/>
          <p:cNvSpPr txBox="1">
            <a:spLocks/>
          </p:cNvSpPr>
          <p:nvPr/>
        </p:nvSpPr>
        <p:spPr>
          <a:xfrm>
            <a:off x="381000" y="4572000"/>
            <a:ext cx="2819400" cy="1905000"/>
          </a:xfrm>
          <a:prstGeom prst="rect">
            <a:avLst/>
          </a:prstGeom>
        </p:spPr>
        <p:txBody>
          <a:bodyPr vert="horz" lIns="91440" tIns="45720" rIns="91440" bIns="45720" rtlCol="0">
            <a:normAutofit/>
          </a:bodyPr>
          <a:lstStyle>
            <a:lvl1pPr marL="0" indent="0" algn="l" defTabSz="914400" rtl="0" eaLnBrk="1" latinLnBrk="0" hangingPunct="1">
              <a:spcBef>
                <a:spcPts val="600"/>
              </a:spcBef>
              <a:spcAft>
                <a:spcPts val="0"/>
              </a:spcAft>
              <a:buClr>
                <a:schemeClr val="accent1"/>
              </a:buClr>
              <a:buFont typeface="Arial" pitchFamily="34" charset="0"/>
              <a:buNone/>
              <a:defRPr sz="1600" b="0" i="0" kern="1200" cap="none" spc="30" baseline="0">
                <a:solidFill>
                  <a:schemeClr val="bg2"/>
                </a:solidFill>
                <a:latin typeface="+mn-lt"/>
                <a:ea typeface="+mn-ea"/>
                <a:cs typeface="Tahoma" pitchFamily="34" charset="0"/>
              </a:defRPr>
            </a:lvl1pPr>
            <a:lvl2pPr marL="171450" indent="1588" algn="l" defTabSz="914400" rtl="0" eaLnBrk="1" latinLnBrk="0" hangingPunct="1">
              <a:spcBef>
                <a:spcPts val="600"/>
              </a:spcBef>
              <a:buClr>
                <a:schemeClr val="accent1"/>
              </a:buClr>
              <a:buFont typeface="Arial" pitchFamily="34" charset="0"/>
              <a:buNone/>
              <a:defRPr sz="2000" kern="1200">
                <a:solidFill>
                  <a:schemeClr val="bg2"/>
                </a:solidFill>
                <a:latin typeface="+mn-lt"/>
                <a:ea typeface="+mn-ea"/>
                <a:cs typeface="Tahoma" pitchFamily="34" charset="0"/>
              </a:defRPr>
            </a:lvl2pPr>
            <a:lvl3pPr marL="344488" indent="6350" algn="l" defTabSz="914400" rtl="0" eaLnBrk="1" latinLnBrk="0" hangingPunct="1">
              <a:spcBef>
                <a:spcPts val="600"/>
              </a:spcBef>
              <a:buClr>
                <a:schemeClr val="accent1"/>
              </a:buClr>
              <a:buFont typeface="Arial" pitchFamily="34" charset="0"/>
              <a:buNone/>
              <a:defRPr sz="1800" kern="1200">
                <a:solidFill>
                  <a:schemeClr val="bg2"/>
                </a:solidFill>
                <a:latin typeface="+mn-lt"/>
                <a:ea typeface="+mn-ea"/>
                <a:cs typeface="Tahoma" pitchFamily="34" charset="0"/>
              </a:defRPr>
            </a:lvl3pPr>
            <a:lvl4pPr marL="515938" indent="3175" algn="l" defTabSz="914400" rtl="0" eaLnBrk="1" latinLnBrk="0" hangingPunct="1">
              <a:spcBef>
                <a:spcPts val="600"/>
              </a:spcBef>
              <a:buClr>
                <a:schemeClr val="accent1"/>
              </a:buClr>
              <a:buFont typeface="Arial" pitchFamily="34" charset="0"/>
              <a:buNone/>
              <a:defRPr sz="1600" kern="1200">
                <a:solidFill>
                  <a:schemeClr val="bg2"/>
                </a:solidFill>
                <a:latin typeface="+mn-lt"/>
                <a:ea typeface="+mn-ea"/>
                <a:cs typeface="Tahoma" pitchFamily="34" charset="0"/>
              </a:defRPr>
            </a:lvl4pPr>
            <a:lvl5pPr marL="688975" indent="-1588" algn="l" defTabSz="914400" rtl="0" eaLnBrk="1" latinLnBrk="0" hangingPunct="1">
              <a:spcBef>
                <a:spcPts val="600"/>
              </a:spcBef>
              <a:buClr>
                <a:schemeClr val="accent1"/>
              </a:buClr>
              <a:buFont typeface="Arial" pitchFamily="34" charset="0"/>
              <a:buNone/>
              <a:defRPr sz="1600" kern="1200" baseline="0">
                <a:solidFill>
                  <a:schemeClr val="bg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r>
              <a:rPr lang="en-US" dirty="0" smtClean="0"/>
              <a:t>We grant the use of this presentation and rights to copy part or all of the presentation to all public educational institutions and government entities.</a:t>
            </a:r>
            <a:endParaRPr lang="en-US" dirty="0"/>
          </a:p>
        </p:txBody>
      </p:sp>
    </p:spTree>
    <p:extLst>
      <p:ext uri="{BB962C8B-B14F-4D97-AF65-F5344CB8AC3E}">
        <p14:creationId xmlns:p14="http://schemas.microsoft.com/office/powerpoint/2010/main" val="22981436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Rocky Creek Valley Farm 2014</a:t>
            </a:r>
            <a:endParaRPr lang="en-US" dirty="0"/>
          </a:p>
        </p:txBody>
      </p:sp>
      <p:sp>
        <p:nvSpPr>
          <p:cNvPr id="13" name="Content Placeholder 2"/>
          <p:cNvSpPr txBox="1">
            <a:spLocks/>
          </p:cNvSpPr>
          <p:nvPr/>
        </p:nvSpPr>
        <p:spPr>
          <a:xfrm>
            <a:off x="533400" y="1298448"/>
            <a:ext cx="5059680" cy="4937760"/>
          </a:xfrm>
          <a:prstGeom prst="rect">
            <a:avLst/>
          </a:prstGeom>
        </p:spPr>
        <p:txBody>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marL="0" indent="0">
              <a:buNone/>
            </a:pPr>
            <a:endParaRPr lang="en-US" dirty="0"/>
          </a:p>
        </p:txBody>
      </p:sp>
      <p:sp>
        <p:nvSpPr>
          <p:cNvPr id="14" name="Content Placeholder 2"/>
          <p:cNvSpPr txBox="1">
            <a:spLocks/>
          </p:cNvSpPr>
          <p:nvPr/>
        </p:nvSpPr>
        <p:spPr>
          <a:xfrm>
            <a:off x="304800" y="381000"/>
            <a:ext cx="8534400" cy="6007608"/>
          </a:xfrm>
          <a:prstGeom prst="rect">
            <a:avLst/>
          </a:prstGeom>
        </p:spPr>
        <p:txBody>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marL="0"/>
            <a:r>
              <a:rPr lang="en-US" sz="1600" dirty="0"/>
              <a:t>There are at least two hundred breeds and variations of domestic chickens on record, most though are extinct or </a:t>
            </a:r>
            <a:r>
              <a:rPr lang="en-US" sz="1600" dirty="0" smtClean="0"/>
              <a:t>rare.</a:t>
            </a:r>
            <a:endParaRPr lang="en-US" sz="1600" dirty="0"/>
          </a:p>
          <a:p>
            <a:pPr marL="0"/>
            <a:r>
              <a:rPr lang="en-US" sz="1600" dirty="0" smtClean="0"/>
              <a:t>There are more chickens on earth than there are people, over three billion in china alone. </a:t>
            </a:r>
          </a:p>
          <a:p>
            <a:pPr marL="0"/>
            <a:r>
              <a:rPr lang="en-US" sz="1600" dirty="0" smtClean="0"/>
              <a:t>The red Jungle fowl Gallus, Gallus is generally believed to be the ancestor of the modern domesticated chicken.</a:t>
            </a:r>
          </a:p>
          <a:p>
            <a:pPr marL="0"/>
            <a:r>
              <a:rPr lang="en-US" sz="1600" dirty="0" smtClean="0"/>
              <a:t>Recent </a:t>
            </a:r>
            <a:r>
              <a:rPr lang="en-US" sz="1600" dirty="0"/>
              <a:t>evidence suggests that domestication of the chicken began in Vietnam over 10,000 years </a:t>
            </a:r>
            <a:r>
              <a:rPr lang="en-US" sz="1600" dirty="0" smtClean="0"/>
              <a:t>ago.</a:t>
            </a:r>
          </a:p>
          <a:p>
            <a:pPr marL="0"/>
            <a:r>
              <a:rPr lang="en-US" sz="1600" dirty="0" smtClean="0"/>
              <a:t>Chickens </a:t>
            </a:r>
            <a:r>
              <a:rPr lang="en-US" sz="1600" dirty="0"/>
              <a:t>are the closest living relative of the </a:t>
            </a:r>
            <a:r>
              <a:rPr lang="en-US" sz="1600" dirty="0" smtClean="0"/>
              <a:t>tyrannosaur.</a:t>
            </a:r>
          </a:p>
          <a:p>
            <a:pPr marL="0"/>
            <a:r>
              <a:rPr lang="en-US" sz="1600" dirty="0" smtClean="0"/>
              <a:t>If </a:t>
            </a:r>
            <a:r>
              <a:rPr lang="en-US" sz="1600" dirty="0"/>
              <a:t>you have a fear of chickens you may be Alektorophobic. </a:t>
            </a:r>
            <a:endParaRPr lang="en-US" sz="1600" dirty="0" smtClean="0"/>
          </a:p>
          <a:p>
            <a:pPr marL="0"/>
            <a:r>
              <a:rPr lang="en-US" sz="1600" dirty="0" smtClean="0"/>
              <a:t>A </a:t>
            </a:r>
            <a:r>
              <a:rPr lang="en-US" sz="1600" dirty="0"/>
              <a:t>chickens' heart beats at an amazing 280-315 beats a </a:t>
            </a:r>
            <a:r>
              <a:rPr lang="en-US" sz="1600" dirty="0" smtClean="0"/>
              <a:t>minute.</a:t>
            </a:r>
          </a:p>
          <a:p>
            <a:pPr marL="0"/>
            <a:r>
              <a:rPr lang="en-US" sz="1600" dirty="0" smtClean="0"/>
              <a:t>Studies </a:t>
            </a:r>
            <a:r>
              <a:rPr lang="en-US" sz="1600" dirty="0"/>
              <a:t>show that chickens once thought as stupid are capable of complex </a:t>
            </a:r>
            <a:r>
              <a:rPr lang="en-US" sz="1600" dirty="0" smtClean="0"/>
              <a:t>thought.</a:t>
            </a:r>
          </a:p>
          <a:p>
            <a:pPr marL="0"/>
            <a:r>
              <a:rPr lang="en-US" sz="1600" dirty="0" smtClean="0"/>
              <a:t>Chickens </a:t>
            </a:r>
            <a:r>
              <a:rPr lang="en-US" sz="1600" dirty="0"/>
              <a:t>enjoy dust bathing and become frustrated if they are prevented from doing so, such as in the close confinement of factory farmed battery </a:t>
            </a:r>
            <a:r>
              <a:rPr lang="en-US" sz="1600" dirty="0" smtClean="0"/>
              <a:t>hens.</a:t>
            </a:r>
          </a:p>
          <a:p>
            <a:pPr marL="0"/>
            <a:r>
              <a:rPr lang="en-US" sz="1600" dirty="0" smtClean="0"/>
              <a:t>In </a:t>
            </a:r>
            <a:r>
              <a:rPr lang="en-US" sz="1600" dirty="0"/>
              <a:t>their natural environment Chickens are fastidiously clean and preen their feathers </a:t>
            </a:r>
            <a:r>
              <a:rPr lang="en-US" sz="1600" dirty="0" smtClean="0"/>
              <a:t>everyday.</a:t>
            </a:r>
          </a:p>
          <a:p>
            <a:pPr marL="0"/>
            <a:r>
              <a:rPr lang="en-US" sz="1600" dirty="0"/>
              <a:t>Chickens are omnivores; this means they eat both vegetables and meat. In the wild, chickens eat grain, seeds, fruit, other vegetation, and insects, they often scratch at the soil to search for seeds and insects. Chickens like girt in their diet, which helps them to digest their food.</a:t>
            </a:r>
          </a:p>
          <a:p>
            <a:pPr marL="0"/>
            <a:endParaRPr lang="en-US" sz="1600" dirty="0"/>
          </a:p>
        </p:txBody>
      </p:sp>
    </p:spTree>
    <p:extLst>
      <p:ext uri="{BB962C8B-B14F-4D97-AF65-F5344CB8AC3E}">
        <p14:creationId xmlns:p14="http://schemas.microsoft.com/office/powerpoint/2010/main" val="2013979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Rocky Creek Valley Farm 2014</a:t>
            </a:r>
            <a:endParaRPr lang="en-US" dirty="0"/>
          </a:p>
        </p:txBody>
      </p:sp>
      <p:sp>
        <p:nvSpPr>
          <p:cNvPr id="14" name="Content Placeholder 2"/>
          <p:cNvSpPr txBox="1">
            <a:spLocks/>
          </p:cNvSpPr>
          <p:nvPr/>
        </p:nvSpPr>
        <p:spPr>
          <a:xfrm>
            <a:off x="304800" y="152400"/>
            <a:ext cx="8534400" cy="6504137"/>
          </a:xfrm>
          <a:prstGeom prst="rect">
            <a:avLst/>
          </a:prstGeom>
        </p:spPr>
        <p:txBody>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marL="0"/>
            <a:r>
              <a:rPr lang="en-US" sz="1600" dirty="0"/>
              <a:t> </a:t>
            </a:r>
            <a:r>
              <a:rPr lang="en-US" sz="1600" dirty="0" smtClean="0"/>
              <a:t>In </a:t>
            </a:r>
            <a:r>
              <a:rPr lang="en-US" sz="1600" dirty="0"/>
              <a:t>the wild Chickens may live for five to eleven years however in the confinement of intensive farming, a meat chicken, called a broiler, generally lives only six weeks before slaughter and a hen lives only until she is spent, a term used to describe a hen who can no longer lay eggs. A free range or organic meat chicken will usually be slaughtered at about 14 weeks and also as with their factory farmed counterparts hens are slaughtered when they are spent</a:t>
            </a:r>
            <a:r>
              <a:rPr lang="en-US" sz="1600" dirty="0" smtClean="0"/>
              <a:t>.</a:t>
            </a:r>
          </a:p>
          <a:p>
            <a:pPr marL="0"/>
            <a:r>
              <a:rPr lang="en-US" sz="1600" dirty="0" smtClean="0"/>
              <a:t>In </a:t>
            </a:r>
            <a:r>
              <a:rPr lang="en-US" sz="1600" dirty="0"/>
              <a:t>their natural environment Chickens </a:t>
            </a:r>
            <a:r>
              <a:rPr lang="en-US" sz="1600" dirty="0" smtClean="0"/>
              <a:t>live </a:t>
            </a:r>
            <a:r>
              <a:rPr lang="en-US" sz="1600" dirty="0"/>
              <a:t>together </a:t>
            </a:r>
            <a:r>
              <a:rPr lang="en-US" sz="1600" dirty="0" smtClean="0"/>
              <a:t>as a </a:t>
            </a:r>
            <a:r>
              <a:rPr lang="en-US" sz="1600" dirty="0"/>
              <a:t>flock. They have a </a:t>
            </a:r>
            <a:r>
              <a:rPr lang="en-US" sz="1600" dirty="0" smtClean="0"/>
              <a:t>communal approach </a:t>
            </a:r>
            <a:r>
              <a:rPr lang="en-US" sz="1600" dirty="0"/>
              <a:t>to the </a:t>
            </a:r>
            <a:r>
              <a:rPr lang="en-US" sz="1600" dirty="0" smtClean="0"/>
              <a:t>incubation of </a:t>
            </a:r>
            <a:r>
              <a:rPr lang="en-US" sz="1600" dirty="0"/>
              <a:t>eggs and raising of young</a:t>
            </a:r>
            <a:r>
              <a:rPr lang="en-US" sz="1600" dirty="0" smtClean="0"/>
              <a:t>.</a:t>
            </a:r>
            <a:endParaRPr lang="en-US" sz="1600" dirty="0"/>
          </a:p>
          <a:p>
            <a:pPr marL="0"/>
            <a:r>
              <a:rPr lang="en-US" sz="1600" dirty="0"/>
              <a:t>Chickens have been depicted on </a:t>
            </a:r>
            <a:r>
              <a:rPr lang="en-US" sz="1600" dirty="0" smtClean="0"/>
              <a:t>postage </a:t>
            </a:r>
            <a:r>
              <a:rPr lang="en-US" sz="1600" dirty="0"/>
              <a:t>stamps </a:t>
            </a:r>
            <a:r>
              <a:rPr lang="en-US" sz="1600" dirty="0" smtClean="0"/>
              <a:t>such </a:t>
            </a:r>
            <a:r>
              <a:rPr lang="en-US" sz="1600" dirty="0"/>
              <a:t>as this one from </a:t>
            </a:r>
            <a:r>
              <a:rPr lang="en-US" sz="1600" dirty="0" smtClean="0"/>
              <a:t>the </a:t>
            </a:r>
            <a:r>
              <a:rPr lang="en-US" sz="1600" dirty="0"/>
              <a:t>Faroe Islands issued 2007</a:t>
            </a:r>
            <a:r>
              <a:rPr lang="en-US" sz="1600" dirty="0" smtClean="0"/>
              <a:t>.</a:t>
            </a:r>
          </a:p>
          <a:p>
            <a:pPr marL="0"/>
            <a:r>
              <a:rPr lang="en-US" sz="1600" dirty="0"/>
              <a:t>Chickens are good mothers In Ancient Rome the term "You were raised by a hen", was considered a compliment. As is a similar expression "Mother hen", which implies a chicken is a good mother as is the reference in the bible in Matthew 23:37  “How often I have longed to gather your children together, as a hen gathers her chicks under her wings, but you were not willing.” This is a metaphor eluding to the </a:t>
            </a:r>
            <a:br>
              <a:rPr lang="en-US" sz="1600" dirty="0"/>
            </a:br>
            <a:r>
              <a:rPr lang="en-US" sz="1600" dirty="0"/>
              <a:t>protective nature of a mother hen who reaches out to </a:t>
            </a:r>
            <a:br>
              <a:rPr lang="en-US" sz="1600" dirty="0"/>
            </a:br>
            <a:r>
              <a:rPr lang="en-US" sz="1600" dirty="0"/>
              <a:t>gather her chicks under her wings to shelter them and </a:t>
            </a:r>
            <a:br>
              <a:rPr lang="en-US" sz="1600" dirty="0"/>
            </a:br>
            <a:r>
              <a:rPr lang="en-US" sz="1600" dirty="0"/>
              <a:t>keep them safe.</a:t>
            </a:r>
          </a:p>
          <a:p>
            <a:pPr marL="0"/>
            <a:r>
              <a:rPr lang="en-US" sz="1600" dirty="0" smtClean="0"/>
              <a:t>Chickens </a:t>
            </a:r>
            <a:r>
              <a:rPr lang="en-US" sz="1600" dirty="0"/>
              <a:t>are able to communicate with their mother </a:t>
            </a:r>
            <a:r>
              <a:rPr lang="en-US" sz="1600" dirty="0" smtClean="0"/>
              <a:t/>
            </a:r>
            <a:br>
              <a:rPr lang="en-US" sz="1600" dirty="0" smtClean="0"/>
            </a:br>
            <a:r>
              <a:rPr lang="en-US" sz="1600" dirty="0" smtClean="0"/>
              <a:t>whilst </a:t>
            </a:r>
            <a:r>
              <a:rPr lang="en-US" sz="1600" dirty="0"/>
              <a:t>still in the egg and she with them. They can hear </a:t>
            </a:r>
            <a:r>
              <a:rPr lang="en-US" sz="1600" dirty="0" smtClean="0"/>
              <a:t/>
            </a:r>
            <a:br>
              <a:rPr lang="en-US" sz="1600" dirty="0" smtClean="0"/>
            </a:br>
            <a:r>
              <a:rPr lang="en-US" sz="1600" dirty="0" smtClean="0"/>
              <a:t>their </a:t>
            </a:r>
            <a:r>
              <a:rPr lang="en-US" sz="1600" dirty="0"/>
              <a:t>mother's </a:t>
            </a:r>
            <a:r>
              <a:rPr lang="en-US" sz="1600" dirty="0" smtClean="0"/>
              <a:t>vocalizations </a:t>
            </a:r>
            <a:r>
              <a:rPr lang="en-US" sz="1600" dirty="0"/>
              <a:t>and understand them after </a:t>
            </a:r>
            <a:r>
              <a:rPr lang="en-US" sz="1600" dirty="0" smtClean="0"/>
              <a:t/>
            </a:r>
            <a:br>
              <a:rPr lang="en-US" sz="1600" dirty="0" smtClean="0"/>
            </a:br>
            <a:r>
              <a:rPr lang="en-US" sz="1600" dirty="0" smtClean="0"/>
              <a:t>they </a:t>
            </a:r>
            <a:r>
              <a:rPr lang="en-US" sz="1600" dirty="0"/>
              <a:t>are </a:t>
            </a:r>
            <a:r>
              <a:rPr lang="en-US" sz="1600" dirty="0" smtClean="0"/>
              <a:t>born.</a:t>
            </a:r>
          </a:p>
          <a:p>
            <a:pPr marL="0"/>
            <a:r>
              <a:rPr lang="en-US" sz="1600" dirty="0" smtClean="0"/>
              <a:t>Chickens </a:t>
            </a:r>
            <a:r>
              <a:rPr lang="en-US" sz="1600" dirty="0"/>
              <a:t>are sociable animals, they form firm friendships </a:t>
            </a:r>
            <a:r>
              <a:rPr lang="en-US" sz="1600" dirty="0" smtClean="0"/>
              <a:t/>
            </a:r>
            <a:br>
              <a:rPr lang="en-US" sz="1600" dirty="0" smtClean="0"/>
            </a:br>
            <a:r>
              <a:rPr lang="en-US" sz="1600" dirty="0" smtClean="0"/>
              <a:t>preferring </a:t>
            </a:r>
            <a:r>
              <a:rPr lang="en-US" sz="1600" dirty="0"/>
              <a:t>the company of chickens they know whilst </a:t>
            </a:r>
            <a:r>
              <a:rPr lang="en-US" sz="1600" dirty="0" smtClean="0"/>
              <a:t/>
            </a:r>
            <a:br>
              <a:rPr lang="en-US" sz="1600" dirty="0" smtClean="0"/>
            </a:br>
            <a:r>
              <a:rPr lang="en-US" sz="1600" dirty="0" smtClean="0"/>
              <a:t>avoiding </a:t>
            </a:r>
            <a:r>
              <a:rPr lang="en-US" sz="1600" dirty="0"/>
              <a:t>those they do not.</a:t>
            </a:r>
            <a:br>
              <a:rPr lang="en-US" sz="1600" dirty="0"/>
            </a:br>
            <a:endParaRPr lang="en-US" sz="1600" dirty="0"/>
          </a:p>
        </p:txBody>
      </p:sp>
      <p:pic>
        <p:nvPicPr>
          <p:cNvPr id="5" name="Picture 4" descr="http://www.think-differently-about-sheep.com/Faroese_stamp_604_chicken%202007.jpg"/>
          <p:cNvPicPr/>
          <p:nvPr/>
        </p:nvPicPr>
        <p:blipFill>
          <a:blip r:embed="rId3" cstate="print"/>
          <a:srcRect/>
          <a:stretch>
            <a:fillRect/>
          </a:stretch>
        </p:blipFill>
        <p:spPr bwMode="auto">
          <a:xfrm>
            <a:off x="5791200" y="4038600"/>
            <a:ext cx="3175818" cy="2465537"/>
          </a:xfrm>
          <a:prstGeom prst="rect">
            <a:avLst/>
          </a:prstGeom>
          <a:noFill/>
          <a:ln w="9525">
            <a:noFill/>
            <a:miter lim="800000"/>
            <a:headEnd/>
            <a:tailEnd/>
          </a:ln>
        </p:spPr>
      </p:pic>
    </p:spTree>
    <p:extLst>
      <p:ext uri="{BB962C8B-B14F-4D97-AF65-F5344CB8AC3E}">
        <p14:creationId xmlns:p14="http://schemas.microsoft.com/office/powerpoint/2010/main" val="28472548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Rocky Creek Valley Farm 2014</a:t>
            </a:r>
            <a:endParaRPr lang="en-US" dirty="0"/>
          </a:p>
        </p:txBody>
      </p:sp>
      <p:sp>
        <p:nvSpPr>
          <p:cNvPr id="13" name="Content Placeholder 2"/>
          <p:cNvSpPr txBox="1">
            <a:spLocks/>
          </p:cNvSpPr>
          <p:nvPr/>
        </p:nvSpPr>
        <p:spPr>
          <a:xfrm>
            <a:off x="533400" y="1298448"/>
            <a:ext cx="5059680" cy="4937760"/>
          </a:xfrm>
          <a:prstGeom prst="rect">
            <a:avLst/>
          </a:prstGeom>
        </p:spPr>
        <p:txBody>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marL="0" indent="0">
              <a:buNone/>
            </a:pPr>
            <a:endParaRPr lang="en-US" dirty="0"/>
          </a:p>
        </p:txBody>
      </p:sp>
      <p:sp>
        <p:nvSpPr>
          <p:cNvPr id="14" name="Content Placeholder 2"/>
          <p:cNvSpPr txBox="1">
            <a:spLocks/>
          </p:cNvSpPr>
          <p:nvPr/>
        </p:nvSpPr>
        <p:spPr>
          <a:xfrm>
            <a:off x="304800" y="533400"/>
            <a:ext cx="8534400" cy="5855208"/>
          </a:xfrm>
          <a:prstGeom prst="rect">
            <a:avLst/>
          </a:prstGeom>
        </p:spPr>
        <p:txBody>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marL="0" indent="0" algn="ctr">
              <a:buNone/>
            </a:pPr>
            <a:r>
              <a:rPr lang="en-US" sz="2800" b="1" u="sng" dirty="0" smtClean="0"/>
              <a:t>Egg Lore</a:t>
            </a:r>
          </a:p>
          <a:p>
            <a:endParaRPr lang="en-US" sz="1600" dirty="0"/>
          </a:p>
          <a:p>
            <a:pPr marL="0"/>
            <a:r>
              <a:rPr lang="en-US" sz="1600" dirty="0" smtClean="0"/>
              <a:t>The </a:t>
            </a:r>
            <a:r>
              <a:rPr lang="en-US" sz="1600" dirty="0"/>
              <a:t>most eggs laid by a chicken in one day is seven</a:t>
            </a:r>
          </a:p>
          <a:p>
            <a:pPr marL="0"/>
            <a:r>
              <a:rPr lang="en-US" sz="1600" dirty="0"/>
              <a:t>The results from 14 studies of 14 different free-range facilities show TRUE free-range eggs are nutritionally superior compared to confined chicken eggs.   More A, more D, more E, more omega 3, less saturated fat, less cholesterol. </a:t>
            </a:r>
            <a:endParaRPr lang="en-US" sz="1600" dirty="0" smtClean="0"/>
          </a:p>
          <a:p>
            <a:pPr marL="0"/>
            <a:r>
              <a:rPr lang="en-US" sz="1600" dirty="0" smtClean="0"/>
              <a:t>It </a:t>
            </a:r>
            <a:r>
              <a:rPr lang="en-US" sz="1600" dirty="0"/>
              <a:t>takes 4.5 pounds of feed for a chicken to produce a dozen eggs ( I have no idea how many bugs and worms there are to a pound and I don’t want to know)  and it takes about three weeks for one hen to lay a dozen eggs.   </a:t>
            </a:r>
          </a:p>
          <a:p>
            <a:pPr marL="0"/>
            <a:r>
              <a:rPr lang="en-US" sz="1600" dirty="0"/>
              <a:t>Want to know what color egg a hen will lay?  Look to the ear lobes!  White lobes: white eggs.  Tan/brown/red lobes: brown eggs.  Blue/Green lobes: blue-green eggs  This is a generalization as it will not always hold true.</a:t>
            </a:r>
          </a:p>
          <a:p>
            <a:pPr marL="0"/>
            <a:r>
              <a:rPr lang="en-US" sz="1600" dirty="0"/>
              <a:t>Chickens have more bones in their necks than giraffes.    </a:t>
            </a:r>
          </a:p>
          <a:p>
            <a:pPr marL="0"/>
            <a:r>
              <a:rPr lang="en-US" sz="1600" dirty="0"/>
              <a:t>A hen is born (hatched) with all the eggs she will ever lay.                                                                            </a:t>
            </a:r>
          </a:p>
          <a:p>
            <a:pPr marL="0"/>
            <a:r>
              <a:rPr lang="en-US" sz="1600" dirty="0"/>
              <a:t>Howard Helmer, the Omelet King, is in the Guinness Book of World Records for making 427 two-egg omelets in 30 minutes.   </a:t>
            </a:r>
          </a:p>
          <a:p>
            <a:pPr marL="0"/>
            <a:r>
              <a:rPr lang="en-US" sz="1600" dirty="0"/>
              <a:t>EGG LORE:   If you throw away half of an egg shell the fairies will find it and use</a:t>
            </a:r>
            <a:br>
              <a:rPr lang="en-US" sz="1600" dirty="0"/>
            </a:br>
            <a:r>
              <a:rPr lang="en-US" sz="1600" dirty="0"/>
              <a:t>it to sail across the sea to Ireland.  Personally, I crush the shells and use them as a calcium source.  </a:t>
            </a:r>
          </a:p>
        </p:txBody>
      </p:sp>
    </p:spTree>
    <p:extLst>
      <p:ext uri="{BB962C8B-B14F-4D97-AF65-F5344CB8AC3E}">
        <p14:creationId xmlns:p14="http://schemas.microsoft.com/office/powerpoint/2010/main" val="28472548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7010400" y="6400800"/>
            <a:ext cx="1971676" cy="320675"/>
          </a:xfrm>
        </p:spPr>
        <p:txBody>
          <a:bodyPr/>
          <a:lstStyle/>
          <a:p>
            <a:r>
              <a:rPr lang="en-US" dirty="0" smtClean="0"/>
              <a:t>Rocky Creek Valley Farm 2014</a:t>
            </a:r>
            <a:endParaRPr lang="en-US" dirty="0"/>
          </a:p>
        </p:txBody>
      </p:sp>
      <p:sp>
        <p:nvSpPr>
          <p:cNvPr id="4" name="Title 3"/>
          <p:cNvSpPr>
            <a:spLocks noGrp="1"/>
          </p:cNvSpPr>
          <p:nvPr>
            <p:ph type="title"/>
          </p:nvPr>
        </p:nvSpPr>
        <p:spPr>
          <a:xfrm>
            <a:off x="3733800" y="228601"/>
            <a:ext cx="5129543" cy="762000"/>
          </a:xfrm>
        </p:spPr>
        <p:txBody>
          <a:bodyPr/>
          <a:lstStyle/>
          <a:p>
            <a:pPr algn="ctr"/>
            <a:r>
              <a:rPr lang="en-US" b="1" u="sng" dirty="0" smtClean="0"/>
              <a:t>Quick Survey</a:t>
            </a:r>
            <a:endParaRPr lang="en-US" b="1" u="sng" dirty="0"/>
          </a:p>
        </p:txBody>
      </p:sp>
      <p:sp>
        <p:nvSpPr>
          <p:cNvPr id="5" name="Content Placeholder 2"/>
          <p:cNvSpPr txBox="1">
            <a:spLocks/>
          </p:cNvSpPr>
          <p:nvPr/>
        </p:nvSpPr>
        <p:spPr>
          <a:xfrm>
            <a:off x="3810000" y="1298448"/>
            <a:ext cx="5181600" cy="4937760"/>
          </a:xfrm>
          <a:prstGeom prst="rect">
            <a:avLst/>
          </a:prstGeom>
        </p:spPr>
        <p:txBody>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a:spcBef>
                <a:spcPts val="1800"/>
              </a:spcBef>
            </a:pPr>
            <a:r>
              <a:rPr lang="en-US" dirty="0" smtClean="0"/>
              <a:t>Does your city currently allow chickens?</a:t>
            </a:r>
          </a:p>
          <a:p>
            <a:pPr>
              <a:spcBef>
                <a:spcPts val="1800"/>
              </a:spcBef>
            </a:pPr>
            <a:r>
              <a:rPr lang="en-US" dirty="0" smtClean="0"/>
              <a:t>Does your city have ordinances against back yard chickens?</a:t>
            </a:r>
          </a:p>
          <a:p>
            <a:pPr>
              <a:spcBef>
                <a:spcPts val="1800"/>
              </a:spcBef>
            </a:pPr>
            <a:r>
              <a:rPr lang="en-US" dirty="0" smtClean="0"/>
              <a:t>How many of you have or would like to have a few chickens?</a:t>
            </a:r>
          </a:p>
          <a:p>
            <a:pPr>
              <a:spcBef>
                <a:spcPts val="1800"/>
              </a:spcBef>
            </a:pPr>
            <a:r>
              <a:rPr lang="en-US" dirty="0" smtClean="0"/>
              <a:t>Are you completely opposed to back yard chickens?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4251387"/>
            <a:ext cx="1943879" cy="1949574"/>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9" y="1752600"/>
            <a:ext cx="3556000" cy="2667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89828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Rocky Creek Valley Farm 2014</a:t>
            </a:r>
            <a:endParaRPr lang="en-US" dirty="0"/>
          </a:p>
        </p:txBody>
      </p:sp>
      <p:sp>
        <p:nvSpPr>
          <p:cNvPr id="3" name="Title 2"/>
          <p:cNvSpPr>
            <a:spLocks noGrp="1"/>
          </p:cNvSpPr>
          <p:nvPr>
            <p:ph type="title"/>
          </p:nvPr>
        </p:nvSpPr>
        <p:spPr>
          <a:xfrm>
            <a:off x="276225" y="228601"/>
            <a:ext cx="8591550" cy="685799"/>
          </a:xfrm>
        </p:spPr>
        <p:txBody>
          <a:bodyPr/>
          <a:lstStyle/>
          <a:p>
            <a:pPr algn="ctr"/>
            <a:r>
              <a:rPr lang="en-US" b="1" u="sng" dirty="0" smtClean="0"/>
              <a:t>Legislation &amp; City Ordinances</a:t>
            </a:r>
            <a:endParaRPr lang="en-US" b="1" u="sng" dirty="0"/>
          </a:p>
        </p:txBody>
      </p:sp>
      <p:sp>
        <p:nvSpPr>
          <p:cNvPr id="4" name="Content Placeholder 3"/>
          <p:cNvSpPr>
            <a:spLocks noGrp="1"/>
          </p:cNvSpPr>
          <p:nvPr>
            <p:ph sz="quarter" idx="13"/>
          </p:nvPr>
        </p:nvSpPr>
        <p:spPr>
          <a:xfrm>
            <a:off x="304800" y="990600"/>
            <a:ext cx="8595360" cy="5516760"/>
          </a:xfrm>
        </p:spPr>
        <p:txBody>
          <a:bodyPr>
            <a:normAutofit lnSpcReduction="10000"/>
          </a:bodyPr>
          <a:lstStyle/>
          <a:p>
            <a:r>
              <a:rPr lang="en-US" dirty="0" smtClean="0"/>
              <a:t>History of the ordinances</a:t>
            </a:r>
          </a:p>
          <a:p>
            <a:r>
              <a:rPr lang="en-US" dirty="0" smtClean="0"/>
              <a:t>Roosters will crow, even more if in competition</a:t>
            </a:r>
          </a:p>
          <a:p>
            <a:pPr lvl="2"/>
            <a:r>
              <a:rPr lang="en-US" dirty="0" smtClean="0"/>
              <a:t>Culling is not perfect (5 to 10% roosters), you will need a disposal system in place</a:t>
            </a:r>
          </a:p>
          <a:p>
            <a:r>
              <a:rPr lang="en-US" dirty="0" smtClean="0"/>
              <a:t>Fences and containment</a:t>
            </a:r>
          </a:p>
          <a:p>
            <a:pPr lvl="2"/>
            <a:r>
              <a:rPr lang="en-US" dirty="0" smtClean="0"/>
              <a:t>Some breeds fly others do not, 6’ fence minimum,</a:t>
            </a:r>
            <a:br>
              <a:rPr lang="en-US" dirty="0" smtClean="0"/>
            </a:br>
            <a:r>
              <a:rPr lang="en-US" dirty="0" smtClean="0"/>
              <a:t> wood or wire?</a:t>
            </a:r>
          </a:p>
          <a:p>
            <a:pPr lvl="2"/>
            <a:r>
              <a:rPr lang="en-US" dirty="0" smtClean="0"/>
              <a:t>No reason for an internal second fence</a:t>
            </a:r>
          </a:p>
          <a:p>
            <a:pPr lvl="2"/>
            <a:r>
              <a:rPr lang="en-US" dirty="0" smtClean="0"/>
              <a:t>Shelter is a must, shade and varmint </a:t>
            </a:r>
            <a:br>
              <a:rPr lang="en-US" dirty="0" smtClean="0"/>
            </a:br>
            <a:r>
              <a:rPr lang="en-US" dirty="0" smtClean="0"/>
              <a:t>protection</a:t>
            </a:r>
          </a:p>
          <a:p>
            <a:r>
              <a:rPr lang="en-US" dirty="0" smtClean="0"/>
              <a:t>Number of hens per sqft</a:t>
            </a:r>
          </a:p>
          <a:p>
            <a:pPr lvl="2"/>
            <a:r>
              <a:rPr lang="en-US" dirty="0"/>
              <a:t>There are virtually no </a:t>
            </a:r>
            <a:r>
              <a:rPr lang="en-US" dirty="0"/>
              <a:t>university </a:t>
            </a:r>
            <a:r>
              <a:rPr lang="en-US" dirty="0"/>
              <a:t>studies </a:t>
            </a:r>
            <a:br>
              <a:rPr lang="en-US" dirty="0"/>
            </a:br>
            <a:r>
              <a:rPr lang="en-US" dirty="0"/>
              <a:t>or scientific data on the subject</a:t>
            </a:r>
          </a:p>
          <a:p>
            <a:pPr lvl="2"/>
            <a:r>
              <a:rPr lang="en-US" dirty="0"/>
              <a:t>All the historical data was discarded </a:t>
            </a:r>
            <a:br>
              <a:rPr lang="en-US" dirty="0"/>
            </a:br>
            <a:r>
              <a:rPr lang="en-US" dirty="0"/>
              <a:t>with the move to containment housing</a:t>
            </a:r>
          </a:p>
          <a:p>
            <a:r>
              <a:rPr lang="en-US" dirty="0" smtClean="0"/>
              <a:t>Fecal matter issues</a:t>
            </a:r>
          </a:p>
          <a:p>
            <a:pPr lvl="2"/>
            <a:r>
              <a:rPr lang="en-US" dirty="0" smtClean="0"/>
              <a:t>Phosphates &amp; disease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590800"/>
            <a:ext cx="4284784" cy="3916560"/>
          </a:xfrm>
          <a:prstGeom prst="ellipse">
            <a:avLst/>
          </a:prstGeom>
          <a:ln>
            <a:noFill/>
          </a:ln>
          <a:effectLst>
            <a:softEdge rad="112500"/>
          </a:effectLst>
        </p:spPr>
      </p:pic>
    </p:spTree>
    <p:extLst>
      <p:ext uri="{BB962C8B-B14F-4D97-AF65-F5344CB8AC3E}">
        <p14:creationId xmlns:p14="http://schemas.microsoft.com/office/powerpoint/2010/main" val="40947293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Rocky Creek Valley Farm 2014</a:t>
            </a:r>
            <a:endParaRPr lang="en-US" dirty="0"/>
          </a:p>
        </p:txBody>
      </p:sp>
      <p:sp>
        <p:nvSpPr>
          <p:cNvPr id="3" name="Title 2"/>
          <p:cNvSpPr>
            <a:spLocks noGrp="1"/>
          </p:cNvSpPr>
          <p:nvPr>
            <p:ph type="title"/>
          </p:nvPr>
        </p:nvSpPr>
        <p:spPr>
          <a:xfrm>
            <a:off x="276225" y="228601"/>
            <a:ext cx="8591550" cy="914399"/>
          </a:xfrm>
        </p:spPr>
        <p:txBody>
          <a:bodyPr/>
          <a:lstStyle/>
          <a:p>
            <a:pPr algn="ctr"/>
            <a:r>
              <a:rPr lang="en-US" b="1" u="sng" dirty="0"/>
              <a:t>Manure Concerns</a:t>
            </a:r>
            <a:endParaRPr lang="en-US" u="sng" dirty="0"/>
          </a:p>
        </p:txBody>
      </p:sp>
      <p:sp>
        <p:nvSpPr>
          <p:cNvPr id="4" name="Content Placeholder 3"/>
          <p:cNvSpPr>
            <a:spLocks noGrp="1"/>
          </p:cNvSpPr>
          <p:nvPr>
            <p:ph sz="quarter" idx="13"/>
          </p:nvPr>
        </p:nvSpPr>
        <p:spPr>
          <a:xfrm>
            <a:off x="0" y="1810512"/>
            <a:ext cx="4528185" cy="4425696"/>
          </a:xfrm>
        </p:spPr>
        <p:txBody>
          <a:bodyPr/>
          <a:lstStyle/>
          <a:p>
            <a:pPr lvl="2"/>
            <a:r>
              <a:rPr lang="en-US" dirty="0" smtClean="0"/>
              <a:t>Excreta </a:t>
            </a:r>
            <a:r>
              <a:rPr lang="en-US" dirty="0"/>
              <a:t>per chicken per day - 1.4 oz/day or 9 oz/week which means </a:t>
            </a:r>
            <a:r>
              <a:rPr lang="en-US" dirty="0" smtClean="0"/>
              <a:t>4 </a:t>
            </a:r>
            <a:r>
              <a:rPr lang="en-US" dirty="0"/>
              <a:t>hens would put out </a:t>
            </a:r>
            <a:r>
              <a:rPr lang="en-US" dirty="0" smtClean="0"/>
              <a:t>39.2 </a:t>
            </a:r>
            <a:r>
              <a:rPr lang="en-US" dirty="0"/>
              <a:t>ounces in a week or </a:t>
            </a:r>
            <a:r>
              <a:rPr lang="en-US" dirty="0" smtClean="0"/>
              <a:t>just under 2.5 pounds per week  (adjusted for urine 6 chickens is less than 1 small dog)</a:t>
            </a:r>
            <a:endParaRPr lang="en-US" dirty="0"/>
          </a:p>
          <a:p>
            <a:pPr lvl="2"/>
            <a:r>
              <a:rPr lang="en-US" dirty="0"/>
              <a:t>The average percentages (per total weight) of chicken manure </a:t>
            </a:r>
            <a:r>
              <a:rPr lang="en-US" dirty="0" smtClean="0"/>
              <a:t>is: 1.8% </a:t>
            </a:r>
            <a:r>
              <a:rPr lang="en-US" dirty="0"/>
              <a:t>nitrogen, </a:t>
            </a:r>
            <a:r>
              <a:rPr lang="en-US" dirty="0" smtClean="0"/>
              <a:t>1.5% </a:t>
            </a:r>
            <a:r>
              <a:rPr lang="en-US" dirty="0"/>
              <a:t>phosphate, and </a:t>
            </a:r>
            <a:r>
              <a:rPr lang="en-US" dirty="0" smtClean="0"/>
              <a:t>0.8% </a:t>
            </a:r>
            <a:r>
              <a:rPr lang="en-US" dirty="0"/>
              <a:t>for potash</a:t>
            </a:r>
          </a:p>
          <a:p>
            <a:pPr lvl="2"/>
            <a:r>
              <a:rPr lang="en-US" dirty="0"/>
              <a:t>If every house in a city with 20,000 homes had 6 chickens it would be less manure than 1 commercial broiler </a:t>
            </a:r>
            <a:r>
              <a:rPr lang="en-US" dirty="0" smtClean="0"/>
              <a:t>house produces</a:t>
            </a:r>
            <a:endParaRPr lang="en-US" dirty="0"/>
          </a:p>
          <a:p>
            <a:pPr lvl="2"/>
            <a:r>
              <a:rPr lang="en-US" dirty="0"/>
              <a:t>Manure from </a:t>
            </a:r>
            <a:r>
              <a:rPr lang="en-US" dirty="0" smtClean="0"/>
              <a:t>4 Layers </a:t>
            </a:r>
            <a:r>
              <a:rPr lang="en-US" dirty="0"/>
              <a:t>= Nitrogen 0.50,         Phosphate 0.50,  Potash 0.35, Sulfur  0.05  lb / </a:t>
            </a:r>
            <a:r>
              <a:rPr lang="en-US" dirty="0" smtClean="0"/>
              <a:t>yr  </a:t>
            </a:r>
            <a:r>
              <a:rPr lang="en-US" dirty="0"/>
              <a:t>considered to be 2-2-1</a:t>
            </a:r>
          </a:p>
          <a:p>
            <a:endParaRPr lang="en-US" dirty="0"/>
          </a:p>
        </p:txBody>
      </p:sp>
      <p:sp>
        <p:nvSpPr>
          <p:cNvPr id="5" name="Content Placeholder 4"/>
          <p:cNvSpPr>
            <a:spLocks noGrp="1"/>
          </p:cNvSpPr>
          <p:nvPr>
            <p:ph sz="quarter" idx="14"/>
          </p:nvPr>
        </p:nvSpPr>
        <p:spPr>
          <a:xfrm>
            <a:off x="4267200" y="1810512"/>
            <a:ext cx="4724400" cy="4590288"/>
          </a:xfrm>
        </p:spPr>
        <p:txBody>
          <a:bodyPr>
            <a:normAutofit lnSpcReduction="10000"/>
          </a:bodyPr>
          <a:lstStyle/>
          <a:p>
            <a:pPr lvl="2"/>
            <a:r>
              <a:rPr lang="en-US" dirty="0"/>
              <a:t>The </a:t>
            </a:r>
            <a:r>
              <a:rPr lang="en-US" dirty="0" smtClean="0"/>
              <a:t>average size </a:t>
            </a:r>
            <a:r>
              <a:rPr lang="en-US" dirty="0"/>
              <a:t>dog produces about ½ lb / </a:t>
            </a:r>
            <a:r>
              <a:rPr lang="en-US" dirty="0" smtClean="0"/>
              <a:t>day (3.5 wk) Dog </a:t>
            </a:r>
            <a:r>
              <a:rPr lang="en-US" dirty="0"/>
              <a:t>poo contains pathogens </a:t>
            </a:r>
          </a:p>
          <a:p>
            <a:pPr lvl="2"/>
            <a:r>
              <a:rPr lang="en-US" dirty="0" smtClean="0"/>
              <a:t>Recent  DNA studies show that </a:t>
            </a:r>
            <a:r>
              <a:rPr lang="en-US" dirty="0"/>
              <a:t>95 percent of </a:t>
            </a:r>
            <a:r>
              <a:rPr lang="en-US" dirty="0" smtClean="0"/>
              <a:t>the bacteria </a:t>
            </a:r>
            <a:r>
              <a:rPr lang="en-US" dirty="0"/>
              <a:t>fecal coliform </a:t>
            </a:r>
            <a:r>
              <a:rPr lang="en-US" dirty="0" smtClean="0"/>
              <a:t> </a:t>
            </a:r>
            <a:r>
              <a:rPr lang="en-US" dirty="0"/>
              <a:t>in urban watersheds comes </a:t>
            </a:r>
            <a:r>
              <a:rPr lang="en-US" dirty="0" smtClean="0"/>
              <a:t>from dogs</a:t>
            </a:r>
          </a:p>
          <a:p>
            <a:pPr lvl="2"/>
            <a:r>
              <a:rPr lang="en-US" dirty="0" smtClean="0"/>
              <a:t>A </a:t>
            </a:r>
            <a:r>
              <a:rPr lang="en-US" dirty="0"/>
              <a:t>dog produces 23 million fecal coliform bacteria </a:t>
            </a:r>
            <a:r>
              <a:rPr lang="en-US" dirty="0" smtClean="0"/>
              <a:t>/ g </a:t>
            </a:r>
            <a:r>
              <a:rPr lang="en-US" dirty="0"/>
              <a:t>of feces, or 10 times that of a cow. </a:t>
            </a:r>
          </a:p>
          <a:p>
            <a:pPr lvl="2"/>
            <a:r>
              <a:rPr lang="en-US" dirty="0" smtClean="0"/>
              <a:t>Dogs generate 10 </a:t>
            </a:r>
            <a:r>
              <a:rPr lang="en-US" dirty="0"/>
              <a:t>million tons per yr = 267,500 tractor </a:t>
            </a:r>
            <a:r>
              <a:rPr lang="en-US" dirty="0" smtClean="0"/>
              <a:t>trailers full, </a:t>
            </a:r>
            <a:r>
              <a:rPr lang="en-US" dirty="0"/>
              <a:t>trucks bumper to bumper 3,800 miles </a:t>
            </a:r>
            <a:r>
              <a:rPr lang="en-US" dirty="0" smtClean="0"/>
              <a:t>and that </a:t>
            </a:r>
            <a:r>
              <a:rPr lang="en-US" dirty="0"/>
              <a:t>doesn't count urine </a:t>
            </a:r>
          </a:p>
          <a:p>
            <a:pPr lvl="2"/>
            <a:r>
              <a:rPr lang="en-US" dirty="0" smtClean="0"/>
              <a:t>40 lb (16.7 cu ft) of composted manure per 100 sf garden – 1 chicken generates 34.7 lb of manure or 2 cu ft of compost per yr = 8.35 chickens to generate ( 15 is more realistic)</a:t>
            </a:r>
          </a:p>
          <a:p>
            <a:pPr lvl="2"/>
            <a:r>
              <a:rPr lang="en-US" dirty="0" smtClean="0"/>
              <a:t>Lawn care service is putting approx.  3 to 15 lb of phosphate on your lawn per year - 4  chickens 0.50</a:t>
            </a:r>
            <a:endParaRPr lang="en-US" dirty="0"/>
          </a:p>
        </p:txBody>
      </p:sp>
      <p:sp>
        <p:nvSpPr>
          <p:cNvPr id="6" name="Text Placeholder 5"/>
          <p:cNvSpPr>
            <a:spLocks noGrp="1"/>
          </p:cNvSpPr>
          <p:nvPr>
            <p:ph type="body" sz="half" idx="2"/>
          </p:nvPr>
        </p:nvSpPr>
        <p:spPr>
          <a:solidFill>
            <a:schemeClr val="tx1">
              <a:lumMod val="50000"/>
              <a:lumOff val="50000"/>
            </a:schemeClr>
          </a:solidFill>
        </p:spPr>
        <p:txBody>
          <a:bodyPr/>
          <a:lstStyle/>
          <a:p>
            <a:r>
              <a:rPr lang="en-US" b="1" dirty="0" smtClean="0">
                <a:solidFill>
                  <a:schemeClr val="bg1"/>
                </a:solidFill>
              </a:rPr>
              <a:t>Chickens</a:t>
            </a:r>
            <a:r>
              <a:rPr lang="en-US" dirty="0" smtClean="0"/>
              <a:t>		</a:t>
            </a:r>
            <a:endParaRPr lang="en-US" dirty="0"/>
          </a:p>
        </p:txBody>
      </p:sp>
      <p:sp>
        <p:nvSpPr>
          <p:cNvPr id="7" name="Text Placeholder 6"/>
          <p:cNvSpPr>
            <a:spLocks noGrp="1"/>
          </p:cNvSpPr>
          <p:nvPr>
            <p:ph type="body" sz="half" idx="15"/>
          </p:nvPr>
        </p:nvSpPr>
        <p:spPr>
          <a:solidFill>
            <a:schemeClr val="tx1">
              <a:lumMod val="50000"/>
              <a:lumOff val="50000"/>
            </a:schemeClr>
          </a:solidFill>
        </p:spPr>
        <p:txBody>
          <a:bodyPr>
            <a:normAutofit/>
          </a:bodyPr>
          <a:lstStyle/>
          <a:p>
            <a:r>
              <a:rPr lang="en-US" b="1" dirty="0">
                <a:solidFill>
                  <a:schemeClr val="bg1"/>
                </a:solidFill>
              </a:rPr>
              <a:t>Dogs</a:t>
            </a:r>
          </a:p>
        </p:txBody>
      </p:sp>
    </p:spTree>
    <p:extLst>
      <p:ext uri="{BB962C8B-B14F-4D97-AF65-F5344CB8AC3E}">
        <p14:creationId xmlns:p14="http://schemas.microsoft.com/office/powerpoint/2010/main" val="29975811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Rocky Creek Valley Farm 2014</a:t>
            </a:r>
            <a:endParaRPr lang="en-US" dirty="0"/>
          </a:p>
        </p:txBody>
      </p:sp>
      <p:sp>
        <p:nvSpPr>
          <p:cNvPr id="3" name="Title 2"/>
          <p:cNvSpPr>
            <a:spLocks noGrp="1"/>
          </p:cNvSpPr>
          <p:nvPr>
            <p:ph type="title"/>
          </p:nvPr>
        </p:nvSpPr>
        <p:spPr>
          <a:xfrm>
            <a:off x="276225" y="228601"/>
            <a:ext cx="8591550" cy="914400"/>
          </a:xfrm>
        </p:spPr>
        <p:txBody>
          <a:bodyPr/>
          <a:lstStyle/>
          <a:p>
            <a:pPr algn="ctr"/>
            <a:r>
              <a:rPr lang="en-US" b="1" u="sng" dirty="0" smtClean="0"/>
              <a:t>Emergency Rescue</a:t>
            </a:r>
            <a:endParaRPr lang="en-US" b="1" u="sng" dirty="0"/>
          </a:p>
        </p:txBody>
      </p:sp>
      <p:sp>
        <p:nvSpPr>
          <p:cNvPr id="4" name="Content Placeholder 3"/>
          <p:cNvSpPr>
            <a:spLocks noGrp="1"/>
          </p:cNvSpPr>
          <p:nvPr>
            <p:ph sz="quarter" idx="13"/>
          </p:nvPr>
        </p:nvSpPr>
        <p:spPr/>
        <p:txBody>
          <a:bodyPr/>
          <a:lstStyle/>
          <a:p>
            <a:r>
              <a:rPr lang="en-US" dirty="0"/>
              <a:t>Catching the </a:t>
            </a:r>
            <a:r>
              <a:rPr lang="en-US" dirty="0" smtClean="0"/>
              <a:t>birds</a:t>
            </a:r>
          </a:p>
          <a:p>
            <a:pPr lvl="2"/>
            <a:r>
              <a:rPr lang="en-US" dirty="0" smtClean="0"/>
              <a:t>Wait until after dark when they roost</a:t>
            </a:r>
          </a:p>
          <a:p>
            <a:pPr lvl="2"/>
            <a:r>
              <a:rPr lang="en-US" dirty="0" smtClean="0"/>
              <a:t>Pick them up by the body holding the wings down, never the feet</a:t>
            </a:r>
            <a:endParaRPr lang="en-US" dirty="0"/>
          </a:p>
          <a:p>
            <a:r>
              <a:rPr lang="en-US" dirty="0" smtClean="0"/>
              <a:t>Emergency first aid – you must separate injured birds or the other hens will kill them, cannot have any sign of blood on them</a:t>
            </a:r>
          </a:p>
          <a:p>
            <a:r>
              <a:rPr lang="en-US" dirty="0" smtClean="0"/>
              <a:t>Never clip their beaks, they can no longer forage properly</a:t>
            </a:r>
          </a:p>
          <a:p>
            <a:r>
              <a:rPr lang="en-US" dirty="0"/>
              <a:t>Wet </a:t>
            </a:r>
            <a:r>
              <a:rPr lang="en-US" dirty="0" smtClean="0"/>
              <a:t>soil/mud </a:t>
            </a:r>
            <a:r>
              <a:rPr lang="en-US" dirty="0"/>
              <a:t>causes lots of problems</a:t>
            </a:r>
          </a:p>
          <a:p>
            <a:r>
              <a:rPr lang="en-US" dirty="0" smtClean="0"/>
              <a:t>Clipping wings for problem hens, learn </a:t>
            </a:r>
            <a:br>
              <a:rPr lang="en-US" dirty="0" smtClean="0"/>
            </a:br>
            <a:r>
              <a:rPr lang="en-US" dirty="0" smtClean="0"/>
              <a:t>to do it correctly </a:t>
            </a:r>
          </a:p>
          <a:p>
            <a:r>
              <a:rPr lang="en-US" dirty="0"/>
              <a:t>Emergency containment – don’t forget </a:t>
            </a:r>
            <a:r>
              <a:rPr lang="en-US" dirty="0" smtClean="0"/>
              <a:t/>
            </a:r>
            <a:br>
              <a:rPr lang="en-US" dirty="0" smtClean="0"/>
            </a:br>
            <a:r>
              <a:rPr lang="en-US" dirty="0" smtClean="0"/>
              <a:t>they </a:t>
            </a:r>
            <a:r>
              <a:rPr lang="en-US" dirty="0"/>
              <a:t>can fly</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3733800"/>
            <a:ext cx="3316333" cy="26379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503972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Rocky Creek Valley Farm 2014</a:t>
            </a:r>
            <a:endParaRPr lang="en-US" dirty="0"/>
          </a:p>
        </p:txBody>
      </p:sp>
      <p:sp>
        <p:nvSpPr>
          <p:cNvPr id="3" name="Title 2"/>
          <p:cNvSpPr>
            <a:spLocks noGrp="1"/>
          </p:cNvSpPr>
          <p:nvPr>
            <p:ph type="title"/>
          </p:nvPr>
        </p:nvSpPr>
        <p:spPr>
          <a:xfrm>
            <a:off x="276225" y="228600"/>
            <a:ext cx="4905375" cy="685799"/>
          </a:xfrm>
        </p:spPr>
        <p:txBody>
          <a:bodyPr>
            <a:normAutofit/>
          </a:bodyPr>
          <a:lstStyle/>
          <a:p>
            <a:pPr algn="ctr"/>
            <a:r>
              <a:rPr lang="en-US" b="1" u="sng" dirty="0"/>
              <a:t>Parasite Control</a:t>
            </a:r>
          </a:p>
        </p:txBody>
      </p:sp>
      <p:sp>
        <p:nvSpPr>
          <p:cNvPr id="4" name="Content Placeholder 3"/>
          <p:cNvSpPr>
            <a:spLocks noGrp="1"/>
          </p:cNvSpPr>
          <p:nvPr>
            <p:ph sz="quarter" idx="13"/>
          </p:nvPr>
        </p:nvSpPr>
        <p:spPr>
          <a:xfrm>
            <a:off x="274320" y="926592"/>
            <a:ext cx="8595360" cy="5398008"/>
          </a:xfrm>
        </p:spPr>
        <p:txBody>
          <a:bodyPr>
            <a:normAutofit fontScale="92500" lnSpcReduction="10000"/>
          </a:bodyPr>
          <a:lstStyle/>
          <a:p>
            <a:r>
              <a:rPr lang="en-US" sz="2600" b="1" dirty="0"/>
              <a:t>Preventative</a:t>
            </a:r>
          </a:p>
          <a:p>
            <a:pPr lvl="2"/>
            <a:r>
              <a:rPr lang="en-US" dirty="0"/>
              <a:t>Fresh water daily</a:t>
            </a:r>
          </a:p>
          <a:p>
            <a:pPr lvl="2"/>
            <a:r>
              <a:rPr lang="en-US" dirty="0"/>
              <a:t>Wash water pans once a week with white </a:t>
            </a:r>
            <a:r>
              <a:rPr lang="en-US" dirty="0" smtClean="0"/>
              <a:t/>
            </a:r>
            <a:br>
              <a:rPr lang="en-US" dirty="0" smtClean="0"/>
            </a:br>
            <a:r>
              <a:rPr lang="en-US" dirty="0" smtClean="0"/>
              <a:t>vinegar</a:t>
            </a:r>
            <a:endParaRPr lang="en-US" dirty="0"/>
          </a:p>
          <a:p>
            <a:pPr lvl="2"/>
            <a:r>
              <a:rPr lang="en-US" dirty="0"/>
              <a:t>Add apple cider vinegar to drinking water </a:t>
            </a:r>
            <a:r>
              <a:rPr lang="en-US" dirty="0" smtClean="0"/>
              <a:t/>
            </a:r>
            <a:br>
              <a:rPr lang="en-US" dirty="0" smtClean="0"/>
            </a:br>
            <a:r>
              <a:rPr lang="en-US" dirty="0" smtClean="0"/>
              <a:t>once </a:t>
            </a:r>
            <a:r>
              <a:rPr lang="en-US" dirty="0"/>
              <a:t>a week</a:t>
            </a:r>
          </a:p>
          <a:p>
            <a:pPr lvl="2"/>
            <a:r>
              <a:rPr lang="en-US" dirty="0"/>
              <a:t>Add chopped nettles to feed once a week</a:t>
            </a:r>
          </a:p>
          <a:p>
            <a:pPr lvl="2"/>
            <a:r>
              <a:rPr lang="en-US" dirty="0"/>
              <a:t>Raw curdled milk:  </a:t>
            </a:r>
            <a:r>
              <a:rPr lang="en-US" dirty="0" smtClean="0"/>
              <a:t>50 </a:t>
            </a:r>
            <a:r>
              <a:rPr lang="en-US" dirty="0" err="1" smtClean="0"/>
              <a:t>mls</a:t>
            </a:r>
            <a:r>
              <a:rPr lang="en-US" dirty="0" smtClean="0"/>
              <a:t> </a:t>
            </a:r>
            <a:r>
              <a:rPr lang="en-US" dirty="0"/>
              <a:t>per bird</a:t>
            </a:r>
          </a:p>
          <a:p>
            <a:pPr lvl="2"/>
            <a:r>
              <a:rPr lang="en-US" dirty="0"/>
              <a:t>Horseradish leaves, garlic tops, wormwood, </a:t>
            </a:r>
            <a:r>
              <a:rPr lang="en-US" dirty="0" smtClean="0"/>
              <a:t>tansy</a:t>
            </a:r>
            <a:r>
              <a:rPr lang="en-US" dirty="0"/>
              <a:t>, elder leaves, carrots, and the seeds of mustard, pumpkin  and nasturtium</a:t>
            </a:r>
          </a:p>
          <a:p>
            <a:pPr lvl="2"/>
            <a:r>
              <a:rPr lang="en-US" dirty="0"/>
              <a:t>Mix diatomaceous earth into food once a week and scatter it throughout the chicken house. </a:t>
            </a:r>
          </a:p>
          <a:p>
            <a:r>
              <a:rPr lang="en-US" sz="2600" b="1" spc="30" dirty="0"/>
              <a:t>If you are already infested: </a:t>
            </a:r>
          </a:p>
          <a:p>
            <a:pPr lvl="2"/>
            <a:r>
              <a:rPr lang="en-US" dirty="0"/>
              <a:t>Feed 2 cloves garlic per bird or  crush a bulb of garlic per gallon, secure in muslin, place in drinking water for about 10 days</a:t>
            </a:r>
          </a:p>
          <a:p>
            <a:pPr lvl="2"/>
            <a:r>
              <a:rPr lang="en-US" dirty="0"/>
              <a:t>For a sick bird with sever infestation: ½ c wormwood tips, ½ c tansy, 1 comfrey leaf, 1 chopped garlic clove, 1 cup oats.  Mix with water to make thin paste and feed every other day for 6 </a:t>
            </a:r>
            <a:r>
              <a:rPr lang="en-US" dirty="0" smtClean="0"/>
              <a:t>days — do </a:t>
            </a:r>
            <a:r>
              <a:rPr lang="en-US" dirty="0"/>
              <a:t>not </a:t>
            </a:r>
            <a:r>
              <a:rPr lang="en-US" dirty="0" smtClean="0"/>
              <a:t>give the bird </a:t>
            </a:r>
            <a:r>
              <a:rPr lang="en-US" dirty="0"/>
              <a:t>any other food.</a:t>
            </a:r>
          </a:p>
          <a:p>
            <a:endParaRPr lang="en-US" dirty="0"/>
          </a:p>
        </p:txBody>
      </p:sp>
      <p:pic>
        <p:nvPicPr>
          <p:cNvPr id="5" name="Dyno-MIT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05400" y="181303"/>
            <a:ext cx="3810000" cy="2857500"/>
          </a:xfrm>
          <a:prstGeom prst="rect">
            <a:avLst/>
          </a:prstGeom>
        </p:spPr>
      </p:pic>
    </p:spTree>
    <p:extLst>
      <p:ext uri="{BB962C8B-B14F-4D97-AF65-F5344CB8AC3E}">
        <p14:creationId xmlns:p14="http://schemas.microsoft.com/office/powerpoint/2010/main" val="15672366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Rocky Creek Valley Farm 2014</a:t>
            </a:r>
            <a:endParaRPr lang="en-US" dirty="0"/>
          </a:p>
        </p:txBody>
      </p:sp>
      <p:sp>
        <p:nvSpPr>
          <p:cNvPr id="3" name="Title 2"/>
          <p:cNvSpPr>
            <a:spLocks noGrp="1"/>
          </p:cNvSpPr>
          <p:nvPr>
            <p:ph type="title"/>
          </p:nvPr>
        </p:nvSpPr>
        <p:spPr>
          <a:xfrm>
            <a:off x="276225" y="228601"/>
            <a:ext cx="8591550" cy="914400"/>
          </a:xfrm>
        </p:spPr>
        <p:txBody>
          <a:bodyPr/>
          <a:lstStyle/>
          <a:p>
            <a:pPr algn="ctr"/>
            <a:r>
              <a:rPr lang="en-US" b="1" u="sng" dirty="0" smtClean="0"/>
              <a:t>Emergency Containment</a:t>
            </a:r>
            <a:endParaRPr lang="en-US" b="1" u="sng" dirty="0"/>
          </a:p>
        </p:txBody>
      </p:sp>
      <p:sp>
        <p:nvSpPr>
          <p:cNvPr id="4" name="Content Placeholder 3"/>
          <p:cNvSpPr>
            <a:spLocks noGrp="1"/>
          </p:cNvSpPr>
          <p:nvPr>
            <p:ph sz="quarter" idx="13"/>
          </p:nvPr>
        </p:nvSpPr>
        <p:spPr/>
        <p:txBody>
          <a:bodyPr/>
          <a:lstStyle/>
          <a:p>
            <a:r>
              <a:rPr lang="en-US" dirty="0" smtClean="0"/>
              <a:t>Large dog crates work fine for transport</a:t>
            </a:r>
          </a:p>
          <a:p>
            <a:pPr lvl="2"/>
            <a:r>
              <a:rPr lang="en-US" dirty="0" smtClean="0"/>
              <a:t>As long as they have enough room to sit &amp; not be on top of each other</a:t>
            </a:r>
          </a:p>
          <a:p>
            <a:r>
              <a:rPr lang="en-US" dirty="0" smtClean="0"/>
              <a:t>For short term rescue standard large dog pens work</a:t>
            </a:r>
          </a:p>
          <a:p>
            <a:pPr lvl="2"/>
            <a:r>
              <a:rPr lang="en-US" dirty="0" smtClean="0"/>
              <a:t>There is a pecking order, you may have to split the flock</a:t>
            </a:r>
          </a:p>
          <a:p>
            <a:pPr lvl="2"/>
            <a:r>
              <a:rPr lang="en-US" dirty="0" smtClean="0"/>
              <a:t>You may or may not be able to mix birds from different flocks, probably not</a:t>
            </a:r>
          </a:p>
          <a:p>
            <a:pPr lvl="2"/>
            <a:r>
              <a:rPr lang="en-US" dirty="0" smtClean="0"/>
              <a:t>If you think there will be a continuing problem I suggest slide 15</a:t>
            </a:r>
          </a:p>
          <a:p>
            <a:r>
              <a:rPr lang="en-US" dirty="0" smtClean="0"/>
              <a:t>Dog dishes are fine for water</a:t>
            </a:r>
          </a:p>
          <a:p>
            <a:r>
              <a:rPr lang="en-US" dirty="0" smtClean="0"/>
              <a:t>Dog pans are fine for food</a:t>
            </a:r>
          </a:p>
          <a:p>
            <a:pPr lvl="2"/>
            <a:r>
              <a:rPr lang="en-US" dirty="0" smtClean="0"/>
              <a:t>Feeding on the concrete probably not a good idea</a:t>
            </a:r>
          </a:p>
          <a:p>
            <a:r>
              <a:rPr lang="en-US" dirty="0" smtClean="0"/>
              <a:t>Straw </a:t>
            </a:r>
          </a:p>
          <a:p>
            <a:pPr lvl="2"/>
            <a:r>
              <a:rPr lang="en-US" dirty="0" smtClean="0"/>
              <a:t>It is not absolutely necessary but a good idea, they will make a mess</a:t>
            </a:r>
          </a:p>
          <a:p>
            <a:pPr lvl="2"/>
            <a:r>
              <a:rPr lang="en-US" dirty="0" smtClean="0"/>
              <a:t>They will need a laying box</a:t>
            </a:r>
          </a:p>
          <a:p>
            <a:r>
              <a:rPr lang="en-US" dirty="0" smtClean="0"/>
              <a:t>Temporary roost are very easy to make with closet rods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425429"/>
            <a:ext cx="2062292" cy="1756171"/>
          </a:xfrm>
          <a:prstGeom prst="ellipse">
            <a:avLst/>
          </a:prstGeom>
          <a:ln>
            <a:noFill/>
          </a:ln>
          <a:effectLst>
            <a:softEdge rad="112500"/>
          </a:effectLst>
        </p:spPr>
      </p:pic>
    </p:spTree>
    <p:extLst>
      <p:ext uri="{BB962C8B-B14F-4D97-AF65-F5344CB8AC3E}">
        <p14:creationId xmlns:p14="http://schemas.microsoft.com/office/powerpoint/2010/main" val="699909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Rocky Creek Valley Farm 2014</a:t>
            </a:r>
            <a:endParaRPr lang="en-US" dirty="0"/>
          </a:p>
        </p:txBody>
      </p:sp>
      <p:sp>
        <p:nvSpPr>
          <p:cNvPr id="3" name="Title 2"/>
          <p:cNvSpPr>
            <a:spLocks noGrp="1"/>
          </p:cNvSpPr>
          <p:nvPr>
            <p:ph type="title"/>
          </p:nvPr>
        </p:nvSpPr>
        <p:spPr>
          <a:xfrm>
            <a:off x="276225" y="228601"/>
            <a:ext cx="8591550" cy="914400"/>
          </a:xfrm>
        </p:spPr>
        <p:txBody>
          <a:bodyPr/>
          <a:lstStyle/>
          <a:p>
            <a:pPr algn="ctr"/>
            <a:r>
              <a:rPr lang="en-US" b="1" u="sng" dirty="0" smtClean="0"/>
              <a:t>Care &amp; Feeding</a:t>
            </a:r>
            <a:endParaRPr lang="en-US" b="1" u="sng" dirty="0"/>
          </a:p>
        </p:txBody>
      </p:sp>
      <p:sp>
        <p:nvSpPr>
          <p:cNvPr id="4" name="Content Placeholder 3"/>
          <p:cNvSpPr>
            <a:spLocks noGrp="1"/>
          </p:cNvSpPr>
          <p:nvPr>
            <p:ph sz="quarter" idx="13"/>
          </p:nvPr>
        </p:nvSpPr>
        <p:spPr/>
        <p:txBody>
          <a:bodyPr/>
          <a:lstStyle/>
          <a:p>
            <a:r>
              <a:rPr lang="en-US" dirty="0" smtClean="0"/>
              <a:t>Importance of scratch and vegetation</a:t>
            </a:r>
          </a:p>
          <a:p>
            <a:pPr lvl="3"/>
            <a:r>
              <a:rPr lang="en-US" dirty="0" smtClean="0"/>
              <a:t>Fiber, grit, protein, sunlight</a:t>
            </a:r>
          </a:p>
          <a:p>
            <a:r>
              <a:rPr lang="en-US" dirty="0" smtClean="0"/>
              <a:t>Protein </a:t>
            </a:r>
            <a:r>
              <a:rPr lang="en-US" dirty="0"/>
              <a:t>requirements </a:t>
            </a:r>
            <a:r>
              <a:rPr lang="en-US" dirty="0" smtClean="0"/>
              <a:t>(require 1,452 </a:t>
            </a:r>
            <a:r>
              <a:rPr lang="en-US" dirty="0"/>
              <a:t>kcal </a:t>
            </a:r>
            <a:r>
              <a:rPr lang="en-US" dirty="0" smtClean="0"/>
              <a:t>ME/lb – 311 kcal / day)</a:t>
            </a:r>
            <a:endParaRPr lang="en-US" dirty="0"/>
          </a:p>
          <a:p>
            <a:pPr lvl="3"/>
            <a:r>
              <a:rPr lang="en-US" dirty="0"/>
              <a:t>Layers need 1.5 lb per bird per week or 24 </a:t>
            </a:r>
            <a:r>
              <a:rPr lang="en-US" dirty="0" smtClean="0"/>
              <a:t>oz </a:t>
            </a:r>
            <a:r>
              <a:rPr lang="en-US" dirty="0"/>
              <a:t>= 3.43 oz per </a:t>
            </a:r>
            <a:r>
              <a:rPr lang="en-US" dirty="0" smtClean="0"/>
              <a:t>day, more in winter and molting</a:t>
            </a:r>
          </a:p>
          <a:p>
            <a:pPr lvl="3"/>
            <a:r>
              <a:rPr lang="en-US" dirty="0" smtClean="0"/>
              <a:t>Summer layers need 14% protein, winter layers need 18% protein,  18% molting </a:t>
            </a:r>
          </a:p>
          <a:p>
            <a:pPr lvl="3"/>
            <a:r>
              <a:rPr lang="en-US" dirty="0" smtClean="0"/>
              <a:t>Chicks require 2 </a:t>
            </a:r>
            <a:r>
              <a:rPr lang="en-US" dirty="0"/>
              <a:t>or 3 pounds of feed per one pound of weight gain</a:t>
            </a:r>
            <a:endParaRPr lang="en-US" dirty="0" smtClean="0"/>
          </a:p>
          <a:p>
            <a:pPr lvl="3"/>
            <a:r>
              <a:rPr lang="en-US" dirty="0" smtClean="0"/>
              <a:t>Brown egg layers require about 18% more nutrients than white egg layers</a:t>
            </a:r>
          </a:p>
          <a:p>
            <a:r>
              <a:rPr lang="en-US" dirty="0" smtClean="0"/>
              <a:t>Bugs &amp; worms</a:t>
            </a:r>
          </a:p>
          <a:p>
            <a:pPr lvl="3"/>
            <a:r>
              <a:rPr lang="en-US" dirty="0"/>
              <a:t>A </a:t>
            </a:r>
            <a:r>
              <a:rPr lang="en-US" dirty="0" smtClean="0"/>
              <a:t>3.5-ounce (100 g) </a:t>
            </a:r>
            <a:r>
              <a:rPr lang="en-US" dirty="0"/>
              <a:t>serving of raw grasshoppers contains between 14 and 28 grams of protein</a:t>
            </a:r>
            <a:r>
              <a:rPr lang="en-US" dirty="0" smtClean="0"/>
              <a:t>, </a:t>
            </a:r>
            <a:r>
              <a:rPr lang="en-US" dirty="0"/>
              <a:t>red ants supplies about 14 grams of </a:t>
            </a:r>
            <a:r>
              <a:rPr lang="en-US" dirty="0" smtClean="0"/>
              <a:t>protein, </a:t>
            </a:r>
            <a:r>
              <a:rPr lang="en-US" dirty="0"/>
              <a:t>a</a:t>
            </a:r>
            <a:r>
              <a:rPr lang="en-US" dirty="0" smtClean="0"/>
              <a:t> </a:t>
            </a:r>
            <a:r>
              <a:rPr lang="en-US" dirty="0"/>
              <a:t>giant water </a:t>
            </a:r>
            <a:r>
              <a:rPr lang="en-US" dirty="0" smtClean="0"/>
              <a:t>beetle </a:t>
            </a:r>
            <a:r>
              <a:rPr lang="en-US" dirty="0"/>
              <a:t>about 20 grams of </a:t>
            </a:r>
            <a:r>
              <a:rPr lang="en-US" dirty="0" smtClean="0"/>
              <a:t>protein, June </a:t>
            </a:r>
            <a:r>
              <a:rPr lang="en-US" dirty="0"/>
              <a:t>beetle supplies </a:t>
            </a:r>
            <a:r>
              <a:rPr lang="en-US" dirty="0" smtClean="0"/>
              <a:t>13.4 grams, mealworms fresh 70 (20%) dried 185.5 (53%), </a:t>
            </a:r>
            <a:br>
              <a:rPr lang="en-US" dirty="0" smtClean="0"/>
            </a:br>
            <a:r>
              <a:rPr lang="en-US" dirty="0" smtClean="0"/>
              <a:t>1 earthworm 7 grams of protein, fly pupae is 60% protein, locust 75% protein</a:t>
            </a:r>
            <a:endParaRPr lang="en-US" dirty="0"/>
          </a:p>
          <a:p>
            <a:r>
              <a:rPr lang="en-US" dirty="0" smtClean="0"/>
              <a:t>Water</a:t>
            </a:r>
          </a:p>
          <a:p>
            <a:pPr lvl="3"/>
            <a:r>
              <a:rPr lang="en-US" dirty="0" smtClean="0"/>
              <a:t>Layers require </a:t>
            </a:r>
            <a:r>
              <a:rPr lang="en-US" dirty="0"/>
              <a:t>2 lb water per 1 lb </a:t>
            </a:r>
            <a:r>
              <a:rPr lang="en-US" dirty="0" smtClean="0"/>
              <a:t>food, more in the summer </a:t>
            </a:r>
            <a:br>
              <a:rPr lang="en-US" dirty="0" smtClean="0"/>
            </a:br>
            <a:r>
              <a:rPr lang="en-US" dirty="0" smtClean="0"/>
              <a:t>(3 lb or 5.75 cups or 1½ qt / day) this is a very overlooked item</a:t>
            </a:r>
            <a:endParaRPr lang="en-US" dirty="0"/>
          </a:p>
          <a:p>
            <a:pPr lvl="2"/>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0" y="16330"/>
            <a:ext cx="2416029" cy="2057400"/>
          </a:xfrm>
          <a:prstGeom prst="ellipse">
            <a:avLst/>
          </a:prstGeom>
          <a:ln>
            <a:noFill/>
          </a:ln>
          <a:effectLst>
            <a:softEdge rad="112500"/>
          </a:effectLst>
        </p:spPr>
      </p:pic>
    </p:spTree>
    <p:extLst>
      <p:ext uri="{BB962C8B-B14F-4D97-AF65-F5344CB8AC3E}">
        <p14:creationId xmlns:p14="http://schemas.microsoft.com/office/powerpoint/2010/main" val="115039729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TC101790493[[fn=SOHO]]</Template>
  <TotalTime>4526</TotalTime>
  <Words>3045</Words>
  <Application>Microsoft Office PowerPoint</Application>
  <PresentationFormat>On-screen Show (4:3)</PresentationFormat>
  <Paragraphs>370</Paragraphs>
  <Slides>29</Slides>
  <Notes>29</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Soho</vt:lpstr>
      <vt:lpstr>Urban Chickens</vt:lpstr>
      <vt:lpstr>Urban Chicken Focus Topics</vt:lpstr>
      <vt:lpstr>Quick Survey</vt:lpstr>
      <vt:lpstr>Legislation &amp; City Ordinances</vt:lpstr>
      <vt:lpstr>Manure Concerns</vt:lpstr>
      <vt:lpstr>Emergency Rescue</vt:lpstr>
      <vt:lpstr>Parasite Control</vt:lpstr>
      <vt:lpstr>Emergency Containment</vt:lpstr>
      <vt:lpstr>Care &amp; Feeding</vt:lpstr>
      <vt:lpstr>Pens &amp; Coops</vt:lpstr>
      <vt:lpstr>PowerPoint Presentation</vt:lpstr>
      <vt:lpstr>PowerPoint Presentation</vt:lpstr>
      <vt:lpstr>PowerPoint Presentation</vt:lpstr>
      <vt:lpstr>PowerPoint Presentation</vt:lpstr>
      <vt:lpstr>Coop Detail Ideas</vt:lpstr>
      <vt:lpstr>PowerPoint Presentation</vt:lpstr>
      <vt:lpstr>Nest Ideas</vt:lpstr>
      <vt:lpstr>More Nest Ideas</vt:lpstr>
      <vt:lpstr>Eggs</vt:lpstr>
      <vt:lpstr>Chicken Breeds</vt:lpstr>
      <vt:lpstr>Other Tips</vt:lpstr>
      <vt:lpstr>This is how your grocery store eggs are produced</vt:lpstr>
      <vt:lpstr>PowerPoint Presentation</vt:lpstr>
      <vt:lpstr>IPM Integrated Pest Management</vt:lpstr>
      <vt:lpstr>The Soil</vt:lpstr>
      <vt:lpstr>Urban Chickens by Rocky Creek Valley Farm</vt:lpstr>
      <vt:lpstr>PowerPoint Presentation</vt:lpstr>
      <vt:lpstr>PowerPoint Presentation</vt:lpstr>
      <vt:lpstr>PowerPoint Presentation</vt:lpstr>
    </vt:vector>
  </TitlesOfParts>
  <Company>RCVF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Wenig</dc:creator>
  <cp:lastModifiedBy>Gary Wenig</cp:lastModifiedBy>
  <cp:revision>211</cp:revision>
  <dcterms:created xsi:type="dcterms:W3CDTF">2014-09-16T00:55:50Z</dcterms:created>
  <dcterms:modified xsi:type="dcterms:W3CDTF">2014-10-23T00:43:05Z</dcterms:modified>
</cp:coreProperties>
</file>